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xml" ContentType="application/inkml+xml"/>
  <Override PartName="/ppt/ink/ink2.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34"/>
  </p:notesMasterIdLst>
  <p:sldIdLst>
    <p:sldId id="256" r:id="rId3"/>
    <p:sldId id="328" r:id="rId4"/>
    <p:sldId id="303" r:id="rId5"/>
    <p:sldId id="325" r:id="rId6"/>
    <p:sldId id="283" r:id="rId7"/>
    <p:sldId id="310" r:id="rId8"/>
    <p:sldId id="288" r:id="rId9"/>
    <p:sldId id="290" r:id="rId10"/>
    <p:sldId id="317" r:id="rId11"/>
    <p:sldId id="316" r:id="rId12"/>
    <p:sldId id="326" r:id="rId13"/>
    <p:sldId id="305" r:id="rId14"/>
    <p:sldId id="292" r:id="rId15"/>
    <p:sldId id="320" r:id="rId16"/>
    <p:sldId id="314" r:id="rId17"/>
    <p:sldId id="327" r:id="rId18"/>
    <p:sldId id="298" r:id="rId19"/>
    <p:sldId id="300" r:id="rId20"/>
    <p:sldId id="294" r:id="rId21"/>
    <p:sldId id="302" r:id="rId22"/>
    <p:sldId id="307" r:id="rId23"/>
    <p:sldId id="332" r:id="rId24"/>
    <p:sldId id="269" r:id="rId25"/>
    <p:sldId id="272" r:id="rId26"/>
    <p:sldId id="318" r:id="rId27"/>
    <p:sldId id="274" r:id="rId28"/>
    <p:sldId id="333" r:id="rId29"/>
    <p:sldId id="275" r:id="rId30"/>
    <p:sldId id="334" r:id="rId31"/>
    <p:sldId id="284" r:id="rId32"/>
    <p:sldId id="331" r:id="rId33"/>
  </p:sldIdLst>
  <p:sldSz cx="12192000" cy="6858000"/>
  <p:notesSz cx="6858000" cy="9144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5B6"/>
    <a:srgbClr val="C7FF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ittlere Formatvorlage 1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Helle Formatvorlage 2 - Akz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78" autoAdjust="0"/>
    <p:restoredTop sz="71809" autoAdjust="0"/>
  </p:normalViewPr>
  <p:slideViewPr>
    <p:cSldViewPr showGuides="1">
      <p:cViewPr varScale="1">
        <p:scale>
          <a:sx n="70" d="100"/>
          <a:sy n="70" d="100"/>
        </p:scale>
        <p:origin x="998" y="43"/>
      </p:cViewPr>
      <p:guideLst>
        <p:guide orient="horz" pos="2160"/>
        <p:guide pos="3840"/>
      </p:guideLst>
    </p:cSldViewPr>
  </p:slideViewPr>
  <p:notesTextViewPr>
    <p:cViewPr>
      <p:scale>
        <a:sx n="1" d="1"/>
        <a:sy n="1" d="1"/>
      </p:scale>
      <p:origin x="0" y="0"/>
    </p:cViewPr>
  </p:notesTextViewPr>
  <p:notesViewPr>
    <p:cSldViewPr>
      <p:cViewPr varScale="1">
        <p:scale>
          <a:sx n="43" d="100"/>
          <a:sy n="43" d="100"/>
        </p:scale>
        <p:origin x="280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0.41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733 1,'12'49,"22"96,-29-116,-2 1,1 57,-5-74,-1 0,0 0,-1 0,-1 0,0 0,-1-1,0 0,0 0,-2 0,1-1,-1 0,-1 0,0 0,-17 16,-2-1,-2-1,-1-1,-60 37,31-26,-2-2,-1-3,-92 31,125-50,-34 18,14-6,4-4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1.24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1124,'0'-53,"0"-33,0-25,0-7,0 7,0 8,0 7,0 11,0 13,0 12,0 7,0 6,8 10,2 5,0 0,-2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3"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3ACD0F5-4E1C-40F8-8CDE-DF970721EC6D}" type="datetimeFigureOut">
              <a:rPr lang="de-DE"/>
              <a:t>05.02.2026</a:t>
            </a:fld>
            <a:endParaRPr lang="de-DE"/>
          </a:p>
        </p:txBody>
      </p:sp>
      <p:sp>
        <p:nvSpPr>
          <p:cNvPr id="4"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5"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7"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C1EEEDFD-5915-4F7B-B712-75E9BB55AD12}"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spcBef>
        <a:spcPts val="600"/>
      </a:spcBef>
      <a:defRPr sz="1200">
        <a:solidFill>
          <a:schemeClr val="tx1"/>
        </a:solidFill>
        <a:latin typeface="+mn-lt"/>
        <a:ea typeface="+mn-ea"/>
        <a:cs typeface="+mn-cs"/>
      </a:defRPr>
    </a:lvl1pPr>
    <a:lvl2pPr marL="266700" indent="-266700" algn="l" defTabSz="914400">
      <a:spcBef>
        <a:spcPts val="600"/>
      </a:spcBef>
      <a:buFont typeface="Symbol"/>
      <a:buChar char="-"/>
      <a:defRPr sz="1200">
        <a:solidFill>
          <a:schemeClr val="tx1"/>
        </a:solidFill>
        <a:latin typeface="+mn-lt"/>
        <a:ea typeface="+mn-ea"/>
        <a:cs typeface="+mn-cs"/>
      </a:defRPr>
    </a:lvl2pPr>
    <a:lvl3pPr marL="449263" indent="-182563" algn="l" defTabSz="914400">
      <a:spcBef>
        <a:spcPts val="600"/>
      </a:spcBef>
      <a:buFont typeface="Arial"/>
      <a:buChar char="•"/>
      <a:defRPr sz="1200">
        <a:solidFill>
          <a:schemeClr val="tx1"/>
        </a:solidFill>
        <a:latin typeface="+mn-lt"/>
        <a:ea typeface="+mn-ea"/>
        <a:cs typeface="+mn-cs"/>
      </a:defRPr>
    </a:lvl3pPr>
    <a:lvl4pPr marL="625475" indent="-176213" algn="l" defTabSz="914400">
      <a:spcBef>
        <a:spcPts val="600"/>
      </a:spcBef>
      <a:buFont typeface="Symbol"/>
      <a:buChar char="-"/>
      <a:defRPr sz="1200">
        <a:solidFill>
          <a:schemeClr val="tx1"/>
        </a:solidFill>
        <a:latin typeface="+mn-lt"/>
        <a:ea typeface="+mn-ea"/>
        <a:cs typeface="+mn-cs"/>
      </a:defRPr>
    </a:lvl4pPr>
    <a:lvl5pPr marL="808038" indent="-182563" algn="l" defTabSz="914400">
      <a:spcBef>
        <a:spcPts val="600"/>
      </a:spcBef>
      <a:buFont typeface="Arial"/>
      <a:buChar char="•"/>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a:t>
            </a:fld>
            <a:endParaRPr lang="de-DE" dirty="0"/>
          </a:p>
        </p:txBody>
      </p:sp>
    </p:spTree>
    <p:extLst>
      <p:ext uri="{BB962C8B-B14F-4D97-AF65-F5344CB8AC3E}">
        <p14:creationId xmlns:p14="http://schemas.microsoft.com/office/powerpoint/2010/main" val="3008829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11</a:t>
            </a:fld>
            <a:endParaRPr lang="de-DE"/>
          </a:p>
        </p:txBody>
      </p:sp>
    </p:spTree>
    <p:extLst>
      <p:ext uri="{BB962C8B-B14F-4D97-AF65-F5344CB8AC3E}">
        <p14:creationId xmlns:p14="http://schemas.microsoft.com/office/powerpoint/2010/main" val="533477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68F56-54AC-4D41-5E8C-440003285CA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457338B7-1DB0-6A37-393D-1E4A04E0D764}"/>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EE3FADE-FAF9-6D89-C7A3-C20968F8B3ED}"/>
              </a:ext>
            </a:extLst>
          </p:cNvPr>
          <p:cNvSpPr>
            <a:spLocks noGrp="1"/>
          </p:cNvSpPr>
          <p:nvPr>
            <p:ph type="body" idx="1"/>
          </p:nvPr>
        </p:nvSpPr>
        <p:spPr bwMode="auto"/>
        <p:txBody>
          <a:bodyPr/>
          <a:lstStyle/>
          <a:p>
            <a:pPr>
              <a:defRPr/>
            </a:pPr>
            <a:endParaRPr b="1" dirty="0"/>
          </a:p>
        </p:txBody>
      </p:sp>
      <p:sp>
        <p:nvSpPr>
          <p:cNvPr id="4" name="Slide Number Placeholder 3">
            <a:extLst>
              <a:ext uri="{FF2B5EF4-FFF2-40B4-BE49-F238E27FC236}">
                <a16:creationId xmlns:a16="http://schemas.microsoft.com/office/drawing/2014/main" id="{F9A65A94-306E-7A16-08E2-6F766686EC6D}"/>
              </a:ext>
            </a:extLst>
          </p:cNvPr>
          <p:cNvSpPr>
            <a:spLocks noGrp="1"/>
          </p:cNvSpPr>
          <p:nvPr>
            <p:ph type="sldNum" sz="quarter" idx="10"/>
          </p:nvPr>
        </p:nvSpPr>
        <p:spPr bwMode="auto"/>
        <p:txBody>
          <a:bodyPr/>
          <a:lstStyle/>
          <a:p>
            <a:pPr>
              <a:defRPr/>
            </a:pPr>
            <a:fld id="{43396819-8D39-4D7B-BDF3-BD1BE35EB5BE}" type="slidenum">
              <a:rPr/>
              <a:t>12</a:t>
            </a:fld>
            <a:endParaRPr/>
          </a:p>
        </p:txBody>
      </p:sp>
    </p:spTree>
    <p:extLst>
      <p:ext uri="{BB962C8B-B14F-4D97-AF65-F5344CB8AC3E}">
        <p14:creationId xmlns:p14="http://schemas.microsoft.com/office/powerpoint/2010/main" val="2327861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3DECD-F89E-8A6E-6358-9DEF46FCC47D}"/>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8F01F10D-6E79-F3CA-70DA-75DA811204DF}"/>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347D160-BC1E-BD29-A40A-7E1690260FF5}"/>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14826D36-6DA8-AA0D-91D2-45CE721F5191}"/>
              </a:ext>
            </a:extLst>
          </p:cNvPr>
          <p:cNvSpPr>
            <a:spLocks noGrp="1"/>
          </p:cNvSpPr>
          <p:nvPr>
            <p:ph type="sldNum" sz="quarter" idx="10"/>
          </p:nvPr>
        </p:nvSpPr>
        <p:spPr bwMode="auto"/>
        <p:txBody>
          <a:bodyPr/>
          <a:lstStyle/>
          <a:p>
            <a:pPr>
              <a:defRPr/>
            </a:pPr>
            <a:fld id="{186A4F6A-246A-CFF7-5E0D-7C3F95076C9C}" type="slidenum">
              <a:rPr/>
              <a:t>13</a:t>
            </a:fld>
            <a:endParaRPr/>
          </a:p>
        </p:txBody>
      </p:sp>
    </p:spTree>
    <p:extLst>
      <p:ext uri="{BB962C8B-B14F-4D97-AF65-F5344CB8AC3E}">
        <p14:creationId xmlns:p14="http://schemas.microsoft.com/office/powerpoint/2010/main" val="739372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A06B0-28FC-5FDF-64A2-102F9D2EC78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04251DC-427D-259A-B2AD-214D75676401}"/>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D9D7575-8320-30C4-EF4C-23682C67A87A}"/>
              </a:ext>
            </a:extLst>
          </p:cNvPr>
          <p:cNvSpPr>
            <a:spLocks noGrp="1"/>
          </p:cNvSpPr>
          <p:nvPr>
            <p:ph type="body" idx="1"/>
          </p:nvPr>
        </p:nvSpPr>
        <p:spPr bwMode="auto"/>
        <p:txBody>
          <a:bodyPr/>
          <a:lstStyle/>
          <a:p>
            <a:pPr>
              <a:defRPr/>
            </a:pPr>
            <a:endParaRPr b="1" dirty="0"/>
          </a:p>
        </p:txBody>
      </p:sp>
      <p:sp>
        <p:nvSpPr>
          <p:cNvPr id="4" name="Slide Number Placeholder 3">
            <a:extLst>
              <a:ext uri="{FF2B5EF4-FFF2-40B4-BE49-F238E27FC236}">
                <a16:creationId xmlns:a16="http://schemas.microsoft.com/office/drawing/2014/main" id="{5521928F-8552-3606-952C-FF7B9D87B786}"/>
              </a:ext>
            </a:extLst>
          </p:cNvPr>
          <p:cNvSpPr>
            <a:spLocks noGrp="1"/>
          </p:cNvSpPr>
          <p:nvPr>
            <p:ph type="sldNum" sz="quarter" idx="10"/>
          </p:nvPr>
        </p:nvSpPr>
        <p:spPr bwMode="auto"/>
        <p:txBody>
          <a:bodyPr/>
          <a:lstStyle/>
          <a:p>
            <a:pPr>
              <a:defRPr/>
            </a:pPr>
            <a:fld id="{43396819-8D39-4D7B-BDF3-BD1BE35EB5BE}" type="slidenum">
              <a:rPr/>
              <a:t>14</a:t>
            </a:fld>
            <a:endParaRPr/>
          </a:p>
        </p:txBody>
      </p:sp>
    </p:spTree>
    <p:extLst>
      <p:ext uri="{BB962C8B-B14F-4D97-AF65-F5344CB8AC3E}">
        <p14:creationId xmlns:p14="http://schemas.microsoft.com/office/powerpoint/2010/main" val="800434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A06B0-28FC-5FDF-64A2-102F9D2EC78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04251DC-427D-259A-B2AD-214D75676401}"/>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D9D7575-8320-30C4-EF4C-23682C67A87A}"/>
              </a:ext>
            </a:extLst>
          </p:cNvPr>
          <p:cNvSpPr>
            <a:spLocks noGrp="1"/>
          </p:cNvSpPr>
          <p:nvPr>
            <p:ph type="body" idx="1"/>
          </p:nvPr>
        </p:nvSpPr>
        <p:spPr bwMode="auto"/>
        <p:txBody>
          <a:bodyPr/>
          <a:lstStyle/>
          <a:p>
            <a:pPr>
              <a:defRPr/>
            </a:pPr>
            <a:endParaRPr lang="de-DE" dirty="0"/>
          </a:p>
        </p:txBody>
      </p:sp>
      <p:sp>
        <p:nvSpPr>
          <p:cNvPr id="4" name="Slide Number Placeholder 3">
            <a:extLst>
              <a:ext uri="{FF2B5EF4-FFF2-40B4-BE49-F238E27FC236}">
                <a16:creationId xmlns:a16="http://schemas.microsoft.com/office/drawing/2014/main" id="{5521928F-8552-3606-952C-FF7B9D87B786}"/>
              </a:ext>
            </a:extLst>
          </p:cNvPr>
          <p:cNvSpPr>
            <a:spLocks noGrp="1"/>
          </p:cNvSpPr>
          <p:nvPr>
            <p:ph type="sldNum" sz="quarter" idx="10"/>
          </p:nvPr>
        </p:nvSpPr>
        <p:spPr bwMode="auto"/>
        <p:txBody>
          <a:bodyPr/>
          <a:lstStyle/>
          <a:p>
            <a:pPr>
              <a:defRPr/>
            </a:pPr>
            <a:fld id="{43396819-8D39-4D7B-BDF3-BD1BE35EB5BE}" type="slidenum">
              <a:rPr/>
              <a:t>15</a:t>
            </a:fld>
            <a:endParaRPr/>
          </a:p>
        </p:txBody>
      </p:sp>
    </p:spTree>
    <p:extLst>
      <p:ext uri="{BB962C8B-B14F-4D97-AF65-F5344CB8AC3E}">
        <p14:creationId xmlns:p14="http://schemas.microsoft.com/office/powerpoint/2010/main" val="169922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16</a:t>
            </a:fld>
            <a:endParaRPr lang="de-DE"/>
          </a:p>
        </p:txBody>
      </p:sp>
    </p:spTree>
    <p:extLst>
      <p:ext uri="{BB962C8B-B14F-4D97-AF65-F5344CB8AC3E}">
        <p14:creationId xmlns:p14="http://schemas.microsoft.com/office/powerpoint/2010/main" val="31660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45B62-730E-6699-C94E-728142D46CC0}"/>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1F496D4B-6FF5-4A06-27F4-3E00C058861A}"/>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D38B955-EEEE-5317-4A82-D7654D302035}"/>
              </a:ext>
            </a:extLst>
          </p:cNvPr>
          <p:cNvSpPr>
            <a:spLocks noGrp="1"/>
          </p:cNvSpPr>
          <p:nvPr>
            <p:ph type="body" idx="1"/>
          </p:nvPr>
        </p:nvSpPr>
        <p:spPr bwMode="auto"/>
        <p:txBody>
          <a:bodyPr/>
          <a:lstStyle/>
          <a:p>
            <a:pPr>
              <a:defRPr/>
            </a:pPr>
            <a:r>
              <a:rPr lang="de-DE"/>
              <a:t>Hier weiter</a:t>
            </a:r>
            <a:endParaRPr/>
          </a:p>
        </p:txBody>
      </p:sp>
      <p:sp>
        <p:nvSpPr>
          <p:cNvPr id="4" name="Slide Number Placeholder 3">
            <a:extLst>
              <a:ext uri="{FF2B5EF4-FFF2-40B4-BE49-F238E27FC236}">
                <a16:creationId xmlns:a16="http://schemas.microsoft.com/office/drawing/2014/main" id="{36E19118-73CF-A7FC-AC20-76992D050073}"/>
              </a:ext>
            </a:extLst>
          </p:cNvPr>
          <p:cNvSpPr>
            <a:spLocks noGrp="1"/>
          </p:cNvSpPr>
          <p:nvPr>
            <p:ph type="sldNum" sz="quarter" idx="10"/>
          </p:nvPr>
        </p:nvSpPr>
        <p:spPr bwMode="auto"/>
        <p:txBody>
          <a:bodyPr/>
          <a:lstStyle/>
          <a:p>
            <a:pPr>
              <a:defRPr/>
            </a:pPr>
            <a:fld id="{43396819-8D39-4D7B-BDF3-BD1BE35EB5BE}" type="slidenum">
              <a:rPr/>
              <a:t>17</a:t>
            </a:fld>
            <a:endParaRPr/>
          </a:p>
        </p:txBody>
      </p:sp>
    </p:spTree>
    <p:extLst>
      <p:ext uri="{BB962C8B-B14F-4D97-AF65-F5344CB8AC3E}">
        <p14:creationId xmlns:p14="http://schemas.microsoft.com/office/powerpoint/2010/main" val="1989479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9D002-E886-E426-7289-A509DC7E6928}"/>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BF8E37FA-F86B-0733-5BCF-C4061234215A}"/>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2AF411D-553D-9D85-82A5-1C00C69B32C7}"/>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7F51B692-5ADC-CD95-C16A-90BF81F15FE2}"/>
              </a:ext>
            </a:extLst>
          </p:cNvPr>
          <p:cNvSpPr>
            <a:spLocks noGrp="1"/>
          </p:cNvSpPr>
          <p:nvPr>
            <p:ph type="sldNum" sz="quarter" idx="10"/>
          </p:nvPr>
        </p:nvSpPr>
        <p:spPr bwMode="auto"/>
        <p:txBody>
          <a:bodyPr/>
          <a:lstStyle/>
          <a:p>
            <a:pPr>
              <a:defRPr/>
            </a:pPr>
            <a:fld id="{43396819-8D39-4D7B-BDF3-BD1BE35EB5BE}" type="slidenum">
              <a:rPr/>
              <a:t>18</a:t>
            </a:fld>
            <a:endParaRPr/>
          </a:p>
        </p:txBody>
      </p:sp>
    </p:spTree>
    <p:extLst>
      <p:ext uri="{BB962C8B-B14F-4D97-AF65-F5344CB8AC3E}">
        <p14:creationId xmlns:p14="http://schemas.microsoft.com/office/powerpoint/2010/main" val="2846842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A99DC-7FDA-8374-CB81-D5A55CFD1643}"/>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8E11CFB4-E1E5-EFB3-0B2A-279CF2784664}"/>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FA8DA623-D77E-A344-C466-675FDD7978ED}"/>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A514767A-EE0F-24A5-55E3-E970F19E50CE}"/>
              </a:ext>
            </a:extLst>
          </p:cNvPr>
          <p:cNvSpPr>
            <a:spLocks noGrp="1"/>
          </p:cNvSpPr>
          <p:nvPr>
            <p:ph type="sldNum" sz="quarter" idx="10"/>
          </p:nvPr>
        </p:nvSpPr>
        <p:spPr bwMode="auto"/>
        <p:txBody>
          <a:bodyPr/>
          <a:lstStyle/>
          <a:p>
            <a:pPr>
              <a:defRPr/>
            </a:pPr>
            <a:fld id="{43396819-8D39-4D7B-BDF3-BD1BE35EB5BE}" type="slidenum">
              <a:rPr/>
              <a:t>19</a:t>
            </a:fld>
            <a:endParaRPr/>
          </a:p>
        </p:txBody>
      </p:sp>
    </p:spTree>
    <p:extLst>
      <p:ext uri="{BB962C8B-B14F-4D97-AF65-F5344CB8AC3E}">
        <p14:creationId xmlns:p14="http://schemas.microsoft.com/office/powerpoint/2010/main" val="8481053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6ABB9-6222-F83D-131F-F7F2A9660467}"/>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0ACDB1D-AC2E-65A3-8921-4FE6B4EC4BF2}"/>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76A938B-4CB3-39D8-D41B-AC2D2E6A6E2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6DA3E3BA-6AB4-0B9B-A0A9-E9EC57FF89D6}"/>
              </a:ext>
            </a:extLst>
          </p:cNvPr>
          <p:cNvSpPr>
            <a:spLocks noGrp="1"/>
          </p:cNvSpPr>
          <p:nvPr>
            <p:ph type="sldNum" sz="quarter" idx="10"/>
          </p:nvPr>
        </p:nvSpPr>
        <p:spPr bwMode="auto"/>
        <p:txBody>
          <a:bodyPr/>
          <a:lstStyle/>
          <a:p>
            <a:pPr>
              <a:defRPr/>
            </a:pPr>
            <a:fld id="{43396819-8D39-4D7B-BDF3-BD1BE35EB5BE}" type="slidenum">
              <a:rPr/>
              <a:t>20</a:t>
            </a:fld>
            <a:endParaRPr/>
          </a:p>
        </p:txBody>
      </p:sp>
    </p:spTree>
    <p:extLst>
      <p:ext uri="{BB962C8B-B14F-4D97-AF65-F5344CB8AC3E}">
        <p14:creationId xmlns:p14="http://schemas.microsoft.com/office/powerpoint/2010/main" val="371156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de-DE" sz="1200" b="0" i="0" u="none" strike="noStrike" kern="0" cap="none" spc="0" normalizeH="0" baseline="0" noProof="0" dirty="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891610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AC1F-64E9-5C27-518F-A6809288D0D8}"/>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49606616-E8E4-F8C6-F678-A7520426321B}"/>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3C859DE1-30A8-DF96-27A5-D54C644AE410}"/>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23AC192F-75CE-9330-82D9-B970CE72CD50}"/>
              </a:ext>
            </a:extLst>
          </p:cNvPr>
          <p:cNvSpPr>
            <a:spLocks noGrp="1"/>
          </p:cNvSpPr>
          <p:nvPr>
            <p:ph type="sldNum" sz="quarter" idx="10"/>
          </p:nvPr>
        </p:nvSpPr>
        <p:spPr bwMode="auto"/>
        <p:txBody>
          <a:bodyPr/>
          <a:lstStyle/>
          <a:p>
            <a:pPr>
              <a:defRPr/>
            </a:pPr>
            <a:fld id="{43396819-8D39-4D7B-BDF3-BD1BE35EB5BE}" type="slidenum">
              <a:rPr/>
              <a:t>21</a:t>
            </a:fld>
            <a:endParaRPr/>
          </a:p>
        </p:txBody>
      </p:sp>
    </p:spTree>
    <p:extLst>
      <p:ext uri="{BB962C8B-B14F-4D97-AF65-F5344CB8AC3E}">
        <p14:creationId xmlns:p14="http://schemas.microsoft.com/office/powerpoint/2010/main" val="36510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22</a:t>
            </a:fld>
            <a:endParaRPr lang="de-DE" dirty="0"/>
          </a:p>
        </p:txBody>
      </p:sp>
    </p:spTree>
    <p:extLst>
      <p:ext uri="{BB962C8B-B14F-4D97-AF65-F5344CB8AC3E}">
        <p14:creationId xmlns:p14="http://schemas.microsoft.com/office/powerpoint/2010/main" val="2819448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052057AF-74FE-7D04-9EE2-3A3C452BCD31}" type="slidenum">
              <a:rPr/>
              <a:t>23</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2605748" name="Folienbildplatzhalter 1"/>
          <p:cNvSpPr>
            <a:spLocks noGrp="1" noRot="1" noChangeAspect="1"/>
          </p:cNvSpPr>
          <p:nvPr>
            <p:ph type="sldImg"/>
          </p:nvPr>
        </p:nvSpPr>
        <p:spPr bwMode="auto"/>
      </p:sp>
      <p:sp>
        <p:nvSpPr>
          <p:cNvPr id="1854936385" name="Notizenplatzhalter 2"/>
          <p:cNvSpPr>
            <a:spLocks noGrp="1"/>
          </p:cNvSpPr>
          <p:nvPr>
            <p:ph type="body" idx="1"/>
          </p:nvPr>
        </p:nvSpPr>
        <p:spPr bwMode="auto"/>
        <p:txBody>
          <a:bodyPr/>
          <a:lstStyle/>
          <a:p>
            <a:pPr>
              <a:defRPr/>
            </a:pPr>
            <a:endParaRPr lang="de-DE"/>
          </a:p>
        </p:txBody>
      </p:sp>
      <p:sp>
        <p:nvSpPr>
          <p:cNvPr id="547984457" name="Foliennummernplatzhalter 3"/>
          <p:cNvSpPr>
            <a:spLocks noGrp="1"/>
          </p:cNvSpPr>
          <p:nvPr>
            <p:ph type="sldNum" sz="quarter" idx="5"/>
          </p:nvPr>
        </p:nvSpPr>
        <p:spPr bwMode="auto"/>
        <p:txBody>
          <a:bodyPr/>
          <a:lstStyle/>
          <a:p>
            <a:pPr>
              <a:defRPr/>
            </a:pPr>
            <a:fld id="{C1EEEDFD-5915-4F7B-B712-75E9BB55AD12}" type="slidenum">
              <a:rPr lang="de-DE"/>
              <a:t>24</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FD857-1860-6E1E-0488-B1FB22240810}"/>
            </a:ext>
          </a:extLst>
        </p:cNvPr>
        <p:cNvGrpSpPr/>
        <p:nvPr/>
      </p:nvGrpSpPr>
      <p:grpSpPr bwMode="auto">
        <a:xfrm>
          <a:off x="0" y="0"/>
          <a:ext cx="0" cy="0"/>
          <a:chOff x="0" y="0"/>
          <a:chExt cx="0" cy="0"/>
        </a:xfrm>
      </p:grpSpPr>
      <p:sp>
        <p:nvSpPr>
          <p:cNvPr id="358263912" name="Folienbildplatzhalter 1">
            <a:extLst>
              <a:ext uri="{FF2B5EF4-FFF2-40B4-BE49-F238E27FC236}">
                <a16:creationId xmlns:a16="http://schemas.microsoft.com/office/drawing/2014/main" id="{F050B1B9-7248-190A-F103-3CEF82883CBB}"/>
              </a:ext>
            </a:extLst>
          </p:cNvPr>
          <p:cNvSpPr>
            <a:spLocks noGrp="1" noRot="1" noChangeAspect="1"/>
          </p:cNvSpPr>
          <p:nvPr>
            <p:ph type="sldImg"/>
          </p:nvPr>
        </p:nvSpPr>
        <p:spPr bwMode="auto"/>
      </p:sp>
      <p:sp>
        <p:nvSpPr>
          <p:cNvPr id="2135077578" name="Notizenplatzhalter 2">
            <a:extLst>
              <a:ext uri="{FF2B5EF4-FFF2-40B4-BE49-F238E27FC236}">
                <a16:creationId xmlns:a16="http://schemas.microsoft.com/office/drawing/2014/main" id="{2602183C-60A0-A243-1D07-AA280A08D75C}"/>
              </a:ext>
            </a:extLst>
          </p:cNvPr>
          <p:cNvSpPr>
            <a:spLocks noGrp="1"/>
          </p:cNvSpPr>
          <p:nvPr>
            <p:ph type="body" idx="1"/>
          </p:nvPr>
        </p:nvSpPr>
        <p:spPr bwMode="auto"/>
        <p:txBody>
          <a:bodyPr/>
          <a:lstStyle/>
          <a:p>
            <a:pPr>
              <a:defRPr/>
            </a:pPr>
            <a:endParaRPr lang="de-DE" dirty="0"/>
          </a:p>
        </p:txBody>
      </p:sp>
      <p:sp>
        <p:nvSpPr>
          <p:cNvPr id="2144462085" name="Foliennummernplatzhalter 3">
            <a:extLst>
              <a:ext uri="{FF2B5EF4-FFF2-40B4-BE49-F238E27FC236}">
                <a16:creationId xmlns:a16="http://schemas.microsoft.com/office/drawing/2014/main" id="{8ABBB476-244D-27C0-0A05-6691D3DEF467}"/>
              </a:ext>
            </a:extLst>
          </p:cNvPr>
          <p:cNvSpPr>
            <a:spLocks noGrp="1"/>
          </p:cNvSpPr>
          <p:nvPr>
            <p:ph type="sldNum" sz="quarter" idx="5"/>
          </p:nvPr>
        </p:nvSpPr>
        <p:spPr bwMode="auto"/>
        <p:txBody>
          <a:bodyPr/>
          <a:lstStyle/>
          <a:p>
            <a:pPr>
              <a:defRPr/>
            </a:pPr>
            <a:fld id="{C1EEEDFD-5915-4F7B-B712-75E9BB55AD12}" type="slidenum">
              <a:rPr lang="de-DE"/>
              <a:t>25</a:t>
            </a:fld>
            <a:endParaRPr lang="de-DE"/>
          </a:p>
        </p:txBody>
      </p:sp>
    </p:spTree>
    <p:extLst>
      <p:ext uri="{BB962C8B-B14F-4D97-AF65-F5344CB8AC3E}">
        <p14:creationId xmlns:p14="http://schemas.microsoft.com/office/powerpoint/2010/main" val="2695935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3081237" name="Folienbildplatzhalter 1"/>
          <p:cNvSpPr>
            <a:spLocks noGrp="1" noRot="1" noChangeAspect="1"/>
          </p:cNvSpPr>
          <p:nvPr>
            <p:ph type="sldImg"/>
          </p:nvPr>
        </p:nvSpPr>
        <p:spPr bwMode="auto"/>
      </p:sp>
      <p:sp>
        <p:nvSpPr>
          <p:cNvPr id="1725601305" name="Notizenplatzhalter 2"/>
          <p:cNvSpPr>
            <a:spLocks noGrp="1"/>
          </p:cNvSpPr>
          <p:nvPr>
            <p:ph type="body" idx="1"/>
          </p:nvPr>
        </p:nvSpPr>
        <p:spPr bwMode="auto"/>
        <p:txBody>
          <a:bodyPr/>
          <a:lstStyle/>
          <a:p>
            <a:pPr>
              <a:defRPr/>
            </a:pPr>
            <a:endParaRPr lang="de-DE"/>
          </a:p>
        </p:txBody>
      </p:sp>
      <p:sp>
        <p:nvSpPr>
          <p:cNvPr id="1994748542" name="Foliennummernplatzhalter 3"/>
          <p:cNvSpPr>
            <a:spLocks noGrp="1"/>
          </p:cNvSpPr>
          <p:nvPr>
            <p:ph type="sldNum" sz="quarter" idx="5"/>
          </p:nvPr>
        </p:nvSpPr>
        <p:spPr bwMode="auto"/>
        <p:txBody>
          <a:bodyPr/>
          <a:lstStyle/>
          <a:p>
            <a:pPr>
              <a:defRPr/>
            </a:pPr>
            <a:fld id="{C1EEEDFD-5915-4F7B-B712-75E9BB55AD12}" type="slidenum">
              <a:rPr lang="de-DE"/>
              <a:t>26</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27</a:t>
            </a:fld>
            <a:endParaRPr lang="de-DE" dirty="0"/>
          </a:p>
        </p:txBody>
      </p:sp>
    </p:spTree>
    <p:extLst>
      <p:ext uri="{BB962C8B-B14F-4D97-AF65-F5344CB8AC3E}">
        <p14:creationId xmlns:p14="http://schemas.microsoft.com/office/powerpoint/2010/main" val="18834716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5467536" name="Folienbildplatzhalter 1"/>
          <p:cNvSpPr>
            <a:spLocks noGrp="1" noRot="1" noChangeAspect="1"/>
          </p:cNvSpPr>
          <p:nvPr>
            <p:ph type="sldImg"/>
          </p:nvPr>
        </p:nvSpPr>
        <p:spPr bwMode="auto"/>
      </p:sp>
      <p:sp>
        <p:nvSpPr>
          <p:cNvPr id="67449526" name="Notizenplatzhalter 2"/>
          <p:cNvSpPr>
            <a:spLocks noGrp="1"/>
          </p:cNvSpPr>
          <p:nvPr>
            <p:ph type="body" idx="1"/>
          </p:nvPr>
        </p:nvSpPr>
        <p:spPr bwMode="auto"/>
        <p:txBody>
          <a:bodyPr/>
          <a:lstStyle/>
          <a:p>
            <a:pPr>
              <a:defRPr/>
            </a:pPr>
            <a:r>
              <a:rPr lang="de-DE" b="1" dirty="0"/>
              <a:t>Anleitung für Umgestaltung überarbeiten!</a:t>
            </a:r>
          </a:p>
        </p:txBody>
      </p:sp>
      <p:sp>
        <p:nvSpPr>
          <p:cNvPr id="2020461697" name="Foliennummernplatzhalter 3"/>
          <p:cNvSpPr>
            <a:spLocks noGrp="1"/>
          </p:cNvSpPr>
          <p:nvPr>
            <p:ph type="sldNum" sz="quarter" idx="5"/>
          </p:nvPr>
        </p:nvSpPr>
        <p:spPr bwMode="auto"/>
        <p:txBody>
          <a:bodyPr/>
          <a:lstStyle/>
          <a:p>
            <a:pPr>
              <a:defRPr/>
            </a:pPr>
            <a:fld id="{C1EEEDFD-5915-4F7B-B712-75E9BB55AD12}" type="slidenum">
              <a:rPr lang="de-DE"/>
              <a:t>28</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E3F3E-B6F0-6099-0BD6-2204ACAA9E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97FA0E8-7A15-EA2C-E3AC-830F9E1D04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EE39C-02BD-E666-9309-6145CA60363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7ABC767-3E61-F17F-4476-81ACD0CED386}"/>
              </a:ext>
            </a:extLst>
          </p:cNvPr>
          <p:cNvSpPr>
            <a:spLocks noGrp="1"/>
          </p:cNvSpPr>
          <p:nvPr>
            <p:ph type="sldNum" sz="quarter" idx="5"/>
          </p:nvPr>
        </p:nvSpPr>
        <p:spPr/>
        <p:txBody>
          <a:bodyPr/>
          <a:lstStyle/>
          <a:p>
            <a:pPr>
              <a:defRPr/>
            </a:pPr>
            <a:fld id="{C1EEEDFD-5915-4F7B-B712-75E9BB55AD12}" type="slidenum">
              <a:rPr lang="de-DE" smtClean="0"/>
              <a:t>30</a:t>
            </a:fld>
            <a:endParaRPr lang="de-DE" dirty="0"/>
          </a:p>
        </p:txBody>
      </p:sp>
    </p:spTree>
    <p:extLst>
      <p:ext uri="{BB962C8B-B14F-4D97-AF65-F5344CB8AC3E}">
        <p14:creationId xmlns:p14="http://schemas.microsoft.com/office/powerpoint/2010/main" val="3839370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31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19454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A4CFC-B632-2034-1E25-EC905150E742}"/>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8FB67A78-C1A3-8036-A07F-28283CE2E68F}"/>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D33FEC2-D951-E47D-0E49-0E5C5AE91016}"/>
              </a:ext>
            </a:extLst>
          </p:cNvPr>
          <p:cNvSpPr>
            <a:spLocks noGrp="1"/>
          </p:cNvSpPr>
          <p:nvPr>
            <p:ph type="body" idx="1"/>
          </p:nvPr>
        </p:nvSpPr>
        <p:spPr bwMode="auto"/>
        <p:txBody>
          <a:bodyPr/>
          <a:lstStyle/>
          <a:p>
            <a:pPr marL="0" indent="0">
              <a:buFontTx/>
              <a:buNone/>
              <a:defRPr/>
            </a:pPr>
            <a:endParaRPr dirty="0"/>
          </a:p>
        </p:txBody>
      </p:sp>
      <p:sp>
        <p:nvSpPr>
          <p:cNvPr id="4" name="Slide Number Placeholder 3">
            <a:extLst>
              <a:ext uri="{FF2B5EF4-FFF2-40B4-BE49-F238E27FC236}">
                <a16:creationId xmlns:a16="http://schemas.microsoft.com/office/drawing/2014/main" id="{333DAFD0-A77A-D7F5-B7CF-9ED8AEE3661D}"/>
              </a:ext>
            </a:extLst>
          </p:cNvPr>
          <p:cNvSpPr>
            <a:spLocks noGrp="1"/>
          </p:cNvSpPr>
          <p:nvPr>
            <p:ph type="sldNum" sz="quarter" idx="10"/>
          </p:nvPr>
        </p:nvSpPr>
        <p:spPr bwMode="auto"/>
        <p:txBody>
          <a:bodyPr/>
          <a:lstStyle/>
          <a:p>
            <a:pPr>
              <a:defRPr/>
            </a:pPr>
            <a:fld id="{43396819-8D39-4D7B-BDF3-BD1BE35EB5BE}" type="slidenum">
              <a:rPr/>
              <a:t>3</a:t>
            </a:fld>
            <a:endParaRPr/>
          </a:p>
        </p:txBody>
      </p:sp>
    </p:spTree>
    <p:extLst>
      <p:ext uri="{BB962C8B-B14F-4D97-AF65-F5344CB8AC3E}">
        <p14:creationId xmlns:p14="http://schemas.microsoft.com/office/powerpoint/2010/main" val="923777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4</a:t>
            </a:fld>
            <a:endParaRPr lang="de-DE"/>
          </a:p>
        </p:txBody>
      </p:sp>
    </p:spTree>
    <p:extLst>
      <p:ext uri="{BB962C8B-B14F-4D97-AF65-F5344CB8AC3E}">
        <p14:creationId xmlns:p14="http://schemas.microsoft.com/office/powerpoint/2010/main" val="736952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89D3-8436-A87A-6980-C4874C95DCFF}"/>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E9424D59-1B70-1BAA-C10E-A2CCC6CCF8D2}"/>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43FDDFF4-0973-F4BB-6BFF-2228DEF001AC}"/>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66A6A938-A73F-BB29-64F3-B1E11BA60185}"/>
              </a:ext>
            </a:extLst>
          </p:cNvPr>
          <p:cNvSpPr>
            <a:spLocks noGrp="1"/>
          </p:cNvSpPr>
          <p:nvPr>
            <p:ph type="sldNum" sz="quarter" idx="10"/>
          </p:nvPr>
        </p:nvSpPr>
        <p:spPr bwMode="auto"/>
        <p:txBody>
          <a:bodyPr/>
          <a:lstStyle/>
          <a:p>
            <a:pPr>
              <a:defRPr/>
            </a:pPr>
            <a:fld id="{43396819-8D39-4D7B-BDF3-BD1BE35EB5BE}" type="slidenum">
              <a:rPr/>
              <a:t>5</a:t>
            </a:fld>
            <a:endParaRPr/>
          </a:p>
        </p:txBody>
      </p:sp>
    </p:spTree>
    <p:extLst>
      <p:ext uri="{BB962C8B-B14F-4D97-AF65-F5344CB8AC3E}">
        <p14:creationId xmlns:p14="http://schemas.microsoft.com/office/powerpoint/2010/main" val="2589222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8B783-5372-D5E2-5F32-3897439A2F6E}"/>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5FCD161F-973B-5BB6-A66C-530C52C7CCF0}"/>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32DE5987-B9B8-2438-3196-4C6FBE9ED81A}"/>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2F69CEB5-2323-590F-3365-F9A1715721DF}"/>
              </a:ext>
            </a:extLst>
          </p:cNvPr>
          <p:cNvSpPr>
            <a:spLocks noGrp="1"/>
          </p:cNvSpPr>
          <p:nvPr>
            <p:ph type="sldNum" sz="quarter" idx="10"/>
          </p:nvPr>
        </p:nvSpPr>
        <p:spPr bwMode="auto"/>
        <p:txBody>
          <a:bodyPr/>
          <a:lstStyle/>
          <a:p>
            <a:pPr>
              <a:defRPr/>
            </a:pPr>
            <a:fld id="{186A4F6A-246A-CFF7-5E0D-7C3F95076C9C}" type="slidenum">
              <a:rPr/>
              <a:t>6</a:t>
            </a:fld>
            <a:endParaRPr/>
          </a:p>
        </p:txBody>
      </p:sp>
    </p:spTree>
    <p:extLst>
      <p:ext uri="{BB962C8B-B14F-4D97-AF65-F5344CB8AC3E}">
        <p14:creationId xmlns:p14="http://schemas.microsoft.com/office/powerpoint/2010/main" val="2709726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EC802-2746-FF7A-94D4-F508E9D9D421}"/>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6EC744D2-63F5-4FD8-B63B-41B0D53388BC}"/>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755C0CC7-61E1-E8B3-7378-C344B59FBAB8}"/>
              </a:ext>
            </a:extLst>
          </p:cNvPr>
          <p:cNvSpPr>
            <a:spLocks noGrp="1"/>
          </p:cNvSpPr>
          <p:nvPr>
            <p:ph type="body" idx="1"/>
          </p:nvPr>
        </p:nvSpPr>
        <p:spPr bwMode="auto"/>
        <p:txBody>
          <a:bodyPr/>
          <a:lstStyle/>
          <a:p>
            <a:pPr>
              <a:defRPr/>
            </a:pPr>
            <a:endParaRPr/>
          </a:p>
        </p:txBody>
      </p:sp>
      <p:sp>
        <p:nvSpPr>
          <p:cNvPr id="4" name="Slide Number Placeholder 3">
            <a:extLst>
              <a:ext uri="{FF2B5EF4-FFF2-40B4-BE49-F238E27FC236}">
                <a16:creationId xmlns:a16="http://schemas.microsoft.com/office/drawing/2014/main" id="{DA69E7E2-ADD3-2502-1B66-9F0058081029}"/>
              </a:ext>
            </a:extLst>
          </p:cNvPr>
          <p:cNvSpPr>
            <a:spLocks noGrp="1"/>
          </p:cNvSpPr>
          <p:nvPr>
            <p:ph type="sldNum" sz="quarter" idx="10"/>
          </p:nvPr>
        </p:nvSpPr>
        <p:spPr bwMode="auto"/>
        <p:txBody>
          <a:bodyPr/>
          <a:lstStyle/>
          <a:p>
            <a:pPr>
              <a:defRPr/>
            </a:pPr>
            <a:fld id="{43396819-8D39-4D7B-BDF3-BD1BE35EB5BE}" type="slidenum">
              <a:rPr/>
              <a:t>7</a:t>
            </a:fld>
            <a:endParaRPr/>
          </a:p>
        </p:txBody>
      </p:sp>
    </p:spTree>
    <p:extLst>
      <p:ext uri="{BB962C8B-B14F-4D97-AF65-F5344CB8AC3E}">
        <p14:creationId xmlns:p14="http://schemas.microsoft.com/office/powerpoint/2010/main" val="1117559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68F56-54AC-4D41-5E8C-440003285CA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457338B7-1DB0-6A37-393D-1E4A04E0D764}"/>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EE3FADE-FAF9-6D89-C7A3-C20968F8B3ED}"/>
              </a:ext>
            </a:extLst>
          </p:cNvPr>
          <p:cNvSpPr>
            <a:spLocks noGrp="1"/>
          </p:cNvSpPr>
          <p:nvPr>
            <p:ph type="body" idx="1"/>
          </p:nvPr>
        </p:nvSpPr>
        <p:spPr bwMode="auto"/>
        <p:txBody>
          <a:bodyPr/>
          <a:lstStyle/>
          <a:p>
            <a:pPr>
              <a:defRPr/>
            </a:pPr>
            <a:endParaRPr b="1" dirty="0"/>
          </a:p>
        </p:txBody>
      </p:sp>
      <p:sp>
        <p:nvSpPr>
          <p:cNvPr id="4" name="Slide Number Placeholder 3">
            <a:extLst>
              <a:ext uri="{FF2B5EF4-FFF2-40B4-BE49-F238E27FC236}">
                <a16:creationId xmlns:a16="http://schemas.microsoft.com/office/drawing/2014/main" id="{F9A65A94-306E-7A16-08E2-6F766686EC6D}"/>
              </a:ext>
            </a:extLst>
          </p:cNvPr>
          <p:cNvSpPr>
            <a:spLocks noGrp="1"/>
          </p:cNvSpPr>
          <p:nvPr>
            <p:ph type="sldNum" sz="quarter" idx="10"/>
          </p:nvPr>
        </p:nvSpPr>
        <p:spPr bwMode="auto"/>
        <p:txBody>
          <a:bodyPr/>
          <a:lstStyle/>
          <a:p>
            <a:pPr>
              <a:defRPr/>
            </a:pPr>
            <a:fld id="{43396819-8D39-4D7B-BDF3-BD1BE35EB5BE}" type="slidenum">
              <a:rPr/>
              <a:t>8</a:t>
            </a:fld>
            <a:endParaRPr/>
          </a:p>
        </p:txBody>
      </p:sp>
    </p:spTree>
    <p:extLst>
      <p:ext uri="{BB962C8B-B14F-4D97-AF65-F5344CB8AC3E}">
        <p14:creationId xmlns:p14="http://schemas.microsoft.com/office/powerpoint/2010/main" val="2710961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FF8A5-84C6-F2C3-44A5-00DD96D415E5}"/>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3FA9B97-DA6A-E06E-E08D-1F6C6070EC05}"/>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80782762-9936-1BDF-2357-6800C3AF878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760FB132-AE93-06BD-AFD8-667AA23661F8}"/>
              </a:ext>
            </a:extLst>
          </p:cNvPr>
          <p:cNvSpPr>
            <a:spLocks noGrp="1"/>
          </p:cNvSpPr>
          <p:nvPr>
            <p:ph type="sldNum" sz="quarter" idx="10"/>
          </p:nvPr>
        </p:nvSpPr>
        <p:spPr bwMode="auto"/>
        <p:txBody>
          <a:bodyPr/>
          <a:lstStyle/>
          <a:p>
            <a:pPr>
              <a:defRPr/>
            </a:pPr>
            <a:fld id="{43396819-8D39-4D7B-BDF3-BD1BE35EB5BE}" type="slidenum">
              <a:rPr/>
              <a:t>9</a:t>
            </a:fld>
            <a:endParaRPr/>
          </a:p>
        </p:txBody>
      </p:sp>
    </p:spTree>
    <p:extLst>
      <p:ext uri="{BB962C8B-B14F-4D97-AF65-F5344CB8AC3E}">
        <p14:creationId xmlns:p14="http://schemas.microsoft.com/office/powerpoint/2010/main" val="102335645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hinterlegt">
    <p:spTree>
      <p:nvGrpSpPr>
        <p:cNvPr id="1" name=""/>
        <p:cNvGrpSpPr/>
        <p:nvPr/>
      </p:nvGrpSpPr>
      <p:grpSpPr bwMode="auto">
        <a:xfrm>
          <a:off x="0" y="0"/>
          <a:ext cx="0" cy="0"/>
          <a:chOff x="0" y="0"/>
          <a:chExt cx="0" cy="0"/>
        </a:xfrm>
      </p:grpSpPr>
      <p:sp>
        <p:nvSpPr>
          <p:cNvPr id="19" name="Rechteck 18"/>
          <p:cNvSpPr/>
          <p:nvPr userDrawn="1"/>
        </p:nvSpPr>
        <p:spPr bwMode="auto">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18" name="Grafik 17"/>
          <p:cNvPicPr>
            <a:picLocks noChangeAspect="1"/>
          </p:cNvPicPr>
          <p:nvPr userDrawn="1"/>
        </p:nvPicPr>
        <p:blipFill>
          <a:blip r:embed="rId2">
            <a:extLst>
              <a:ext uri="{96DAC541-7B7A-43D3-8B79-37D633B846F1}">
                <asvg:svgBlip xmlns:asvg="http://schemas.microsoft.com/office/drawing/2016/SVG/main" r:embed="rId3"/>
              </a:ext>
            </a:extLst>
          </a:blip>
          <a:srcRect l="6025" t="19411" r="6025" b="30117"/>
          <a:stretch/>
        </p:blipFill>
        <p:spPr bwMode="auto">
          <a:xfrm>
            <a:off x="-1" y="1"/>
            <a:ext cx="12192001" cy="5500914"/>
          </a:xfrm>
          <a:prstGeom prst="rect">
            <a:avLst/>
          </a:prstGeom>
        </p:spPr>
      </p:pic>
      <p:sp>
        <p:nvSpPr>
          <p:cNvPr id="2" name="Titel 1"/>
          <p:cNvSpPr>
            <a:spLocks noGrp="1"/>
          </p:cNvSpPr>
          <p:nvPr>
            <p:ph type="ctrTitle"/>
          </p:nvPr>
        </p:nvSpPr>
        <p:spPr bwMode="auto">
          <a:xfrm>
            <a:off x="1343472" y="1844824"/>
            <a:ext cx="7992888" cy="2448271"/>
          </a:xfrm>
        </p:spPr>
        <p:txBody>
          <a:bodyPr anchor="b"/>
          <a:lstStyle>
            <a:lvl1pPr algn="l">
              <a:defRPr sz="5000" spc="0">
                <a:latin typeface="+mn-lt"/>
              </a:defRPr>
            </a:lvl1pPr>
          </a:lstStyle>
          <a:p>
            <a:pPr>
              <a:defRPr/>
            </a:pPr>
            <a:r>
              <a:rPr lang="de-DE"/>
              <a:t>Mastertitelformat bearbeiten</a:t>
            </a:r>
          </a:p>
        </p:txBody>
      </p:sp>
      <p:sp>
        <p:nvSpPr>
          <p:cNvPr id="3" name="Untertitel 2"/>
          <p:cNvSpPr>
            <a:spLocks noGrp="1"/>
          </p:cNvSpPr>
          <p:nvPr>
            <p:ph type="subTitle" idx="1"/>
          </p:nvPr>
        </p:nvSpPr>
        <p:spPr bwMode="auto">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p>
        </p:txBody>
      </p:sp>
      <p:pic>
        <p:nvPicPr>
          <p:cNvPr id="14" name="Grafik 13"/>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7540923" y="5958910"/>
            <a:ext cx="1636417" cy="367735"/>
          </a:xfrm>
          <a:prstGeom prst="rect">
            <a:avLst/>
          </a:prstGeom>
        </p:spPr>
      </p:pic>
      <p:pic>
        <p:nvPicPr>
          <p:cNvPr id="16" name="Grafik 15"/>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10191492" y="5664540"/>
            <a:ext cx="1267081" cy="900295"/>
          </a:xfrm>
          <a:prstGeom prst="rect">
            <a:avLst/>
          </a:prstGeom>
        </p:spPr>
      </p:pic>
      <p:pic>
        <p:nvPicPr>
          <p:cNvPr id="9" name="Grafik 8"/>
          <p:cNvPicPr>
            <a:picLocks noChangeAspect="1"/>
          </p:cNvPicPr>
          <p:nvPr userDrawn="1"/>
        </p:nvPicPr>
        <p:blipFill>
          <a:blip r:embed="rId8">
            <a:extLst>
              <a:ext uri="{96DAC541-7B7A-43D3-8B79-37D633B846F1}">
                <asvg:svgBlip xmlns:asvg="http://schemas.microsoft.com/office/drawing/2016/SVG/main" r:embed="rId9"/>
              </a:ext>
            </a:extLst>
          </a:blip>
          <a:stretch/>
        </p:blipFill>
        <p:spPr bwMode="auto">
          <a:xfrm>
            <a:off x="551384" y="565355"/>
            <a:ext cx="2520280" cy="611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eite mit Tabell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6" name="Tabellenplatzhalter 5"/>
          <p:cNvSpPr>
            <a:spLocks noGrp="1"/>
          </p:cNvSpPr>
          <p:nvPr>
            <p:ph type="tbl" sz="quarter" idx="17" hasCustomPrompt="1"/>
          </p:nvPr>
        </p:nvSpPr>
        <p:spPr bwMode="auto">
          <a:xfrm>
            <a:off x="550863" y="1772815"/>
            <a:ext cx="10082212" cy="3743747"/>
          </a:xfrm>
        </p:spPr>
        <p:txBody>
          <a:bodyPr/>
          <a:lstStyle>
            <a:lvl1pPr>
              <a:defRPr sz="1600" spc="0"/>
            </a:lvl1pPr>
          </a:lstStyle>
          <a:p>
            <a:pPr>
              <a:defRPr/>
            </a:pPr>
            <a:r>
              <a:rPr lang="de-DE"/>
              <a:t>Tabellenbeispiel im Master-Deck</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links">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4"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12" name="Textplatzhalter 11"/>
          <p:cNvSpPr>
            <a:spLocks noGrp="1"/>
          </p:cNvSpPr>
          <p:nvPr>
            <p:ph type="body" sz="quarter" idx="18" hasCustomPrompt="1"/>
          </p:nvPr>
        </p:nvSpPr>
        <p:spPr bwMode="auto">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rechts">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4"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12" name="Textplatzhalter 11"/>
          <p:cNvSpPr>
            <a:spLocks noGrp="1"/>
          </p:cNvSpPr>
          <p:nvPr>
            <p:ph type="body" sz="quarter" idx="18" hasCustomPrompt="1"/>
          </p:nvPr>
        </p:nvSpPr>
        <p:spPr bwMode="auto">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 name="Fußzeilenplatzhalter 6"/>
          <p:cNvSpPr>
            <a:spLocks noGrp="1"/>
          </p:cNvSpPr>
          <p:nvPr>
            <p:ph type="ftr" sz="quarter" idx="11"/>
          </p:nvPr>
        </p:nvSpPr>
        <p:spPr bwMode="auto"/>
        <p:txBody>
          <a:bodyPr/>
          <a:lstStyle/>
          <a:p>
            <a:pPr>
              <a:defRPr/>
            </a:pPr>
            <a:r>
              <a:rPr lang="de-DE"/>
              <a:t>Name der Präsentation</a:t>
            </a:r>
          </a:p>
        </p:txBody>
      </p:sp>
      <p:sp>
        <p:nvSpPr>
          <p:cNvPr id="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Nächste Schrit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 name="Fußzeilenplatzhalter 6"/>
          <p:cNvSpPr>
            <a:spLocks noGrp="1"/>
          </p:cNvSpPr>
          <p:nvPr>
            <p:ph type="ftr" sz="quarter" idx="11"/>
          </p:nvPr>
        </p:nvSpPr>
        <p:spPr bwMode="auto"/>
        <p:txBody>
          <a:bodyPr/>
          <a:lstStyle/>
          <a:p>
            <a:pPr>
              <a:defRPr/>
            </a:pPr>
            <a:r>
              <a:rPr lang="de-DE"/>
              <a:t>Name der Präsentation</a:t>
            </a:r>
          </a:p>
        </p:txBody>
      </p:sp>
      <p:sp>
        <p:nvSpPr>
          <p:cNvPr id="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cxnSp>
        <p:nvCxnSpPr>
          <p:cNvPr id="9" name="Gerader Verbinder 8"/>
          <p:cNvCxnSpPr>
            <a:cxnSpLocks/>
          </p:cNvCxnSpPr>
          <p:nvPr userDrawn="1"/>
        </p:nvCxnSpPr>
        <p:spPr bwMode="auto">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p:cNvCxnSpPr>
            <a:cxnSpLocks/>
          </p:cNvCxnSpPr>
          <p:nvPr userDrawn="1"/>
        </p:nvCxnSpPr>
        <p:spPr bwMode="auto">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p:cNvSpPr>
            <a:spLocks noGrp="1"/>
          </p:cNvSpPr>
          <p:nvPr>
            <p:ph type="body" sz="quarter" idx="13" hasCustomPrompt="1"/>
          </p:nvPr>
        </p:nvSpPr>
        <p:spPr bwMode="auto">
          <a:xfrm>
            <a:off x="572046" y="2651024"/>
            <a:ext cx="2283594" cy="695062"/>
          </a:xfrm>
        </p:spPr>
        <p:txBody>
          <a:bodyPr wrap="square">
            <a:spAutoFit/>
          </a:bodyPr>
          <a:lstStyle>
            <a:lvl1pPr algn="ctr">
              <a:defRPr sz="4200"/>
            </a:lvl1pPr>
          </a:lstStyle>
          <a:p>
            <a:pPr lvl="0">
              <a:defRPr/>
            </a:pPr>
            <a:r>
              <a:rPr lang="de-DE"/>
              <a:t>MM.JJJJ</a:t>
            </a:r>
            <a:endParaRPr/>
          </a:p>
        </p:txBody>
      </p:sp>
      <p:sp>
        <p:nvSpPr>
          <p:cNvPr id="14" name="Textplatzhalter 13"/>
          <p:cNvSpPr>
            <a:spLocks noGrp="1"/>
          </p:cNvSpPr>
          <p:nvPr>
            <p:ph type="body" sz="quarter" idx="14"/>
          </p:nvPr>
        </p:nvSpPr>
        <p:spPr bwMode="auto">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15" name="Gleichschenkliges Dreieck 14"/>
          <p:cNvSpPr/>
          <p:nvPr userDrawn="1"/>
        </p:nvSpPr>
        <p:spPr bwMode="auto">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16" name="Gerader Verbinder 15"/>
          <p:cNvCxnSpPr>
            <a:cxnSpLocks/>
          </p:cNvCxnSpPr>
          <p:nvPr userDrawn="1"/>
        </p:nvCxnSpPr>
        <p:spPr bwMode="auto">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p:cNvCxnSpPr>
            <a:cxnSpLocks/>
          </p:cNvCxnSpPr>
          <p:nvPr userDrawn="1"/>
        </p:nvCxnSpPr>
        <p:spPr bwMode="auto">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p:cNvSpPr>
            <a:spLocks noGrp="1"/>
          </p:cNvSpPr>
          <p:nvPr>
            <p:ph type="body" sz="quarter" idx="15" hasCustomPrompt="1"/>
          </p:nvPr>
        </p:nvSpPr>
        <p:spPr bwMode="auto">
          <a:xfrm>
            <a:off x="4408537" y="2651024"/>
            <a:ext cx="2283594" cy="695062"/>
          </a:xfrm>
        </p:spPr>
        <p:txBody>
          <a:bodyPr wrap="square">
            <a:spAutoFit/>
          </a:bodyPr>
          <a:lstStyle>
            <a:lvl1pPr algn="ctr">
              <a:defRPr sz="4200"/>
            </a:lvl1pPr>
          </a:lstStyle>
          <a:p>
            <a:pPr lvl="0">
              <a:defRPr/>
            </a:pPr>
            <a:r>
              <a:rPr lang="de-DE"/>
              <a:t>MM.JJJJ</a:t>
            </a:r>
            <a:endParaRPr/>
          </a:p>
        </p:txBody>
      </p:sp>
      <p:sp>
        <p:nvSpPr>
          <p:cNvPr id="19" name="Textplatzhalter 13"/>
          <p:cNvSpPr>
            <a:spLocks noGrp="1"/>
          </p:cNvSpPr>
          <p:nvPr>
            <p:ph type="body" sz="quarter" idx="16"/>
          </p:nvPr>
        </p:nvSpPr>
        <p:spPr bwMode="auto">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0" name="Gleichschenkliges Dreieck 14"/>
          <p:cNvSpPr/>
          <p:nvPr userDrawn="1"/>
        </p:nvSpPr>
        <p:spPr bwMode="auto">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1" name="Gerader Verbinder 20"/>
          <p:cNvCxnSpPr>
            <a:cxnSpLocks/>
          </p:cNvCxnSpPr>
          <p:nvPr userDrawn="1"/>
        </p:nvCxnSpPr>
        <p:spPr bwMode="auto">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a:cxnSpLocks/>
          </p:cNvCxnSpPr>
          <p:nvPr userDrawn="1"/>
        </p:nvCxnSpPr>
        <p:spPr bwMode="auto">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p:cNvSpPr>
            <a:spLocks noGrp="1"/>
          </p:cNvSpPr>
          <p:nvPr>
            <p:ph type="body" sz="quarter" idx="17" hasCustomPrompt="1"/>
          </p:nvPr>
        </p:nvSpPr>
        <p:spPr bwMode="auto">
          <a:xfrm>
            <a:off x="8208964" y="2651025"/>
            <a:ext cx="2283594" cy="695062"/>
          </a:xfrm>
        </p:spPr>
        <p:txBody>
          <a:bodyPr wrap="square">
            <a:spAutoFit/>
          </a:bodyPr>
          <a:lstStyle>
            <a:lvl1pPr algn="ctr">
              <a:defRPr sz="4200"/>
            </a:lvl1pPr>
          </a:lstStyle>
          <a:p>
            <a:pPr lvl="0">
              <a:defRPr/>
            </a:pPr>
            <a:r>
              <a:rPr lang="de-DE"/>
              <a:t>MM.JJJJ</a:t>
            </a:r>
            <a:endParaRPr/>
          </a:p>
        </p:txBody>
      </p:sp>
      <p:sp>
        <p:nvSpPr>
          <p:cNvPr id="24" name="Textplatzhalter 13"/>
          <p:cNvSpPr>
            <a:spLocks noGrp="1"/>
          </p:cNvSpPr>
          <p:nvPr>
            <p:ph type="body" sz="quarter" idx="18"/>
          </p:nvPr>
        </p:nvSpPr>
        <p:spPr bwMode="auto">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5" name="Gleichschenkliges Dreieck 14"/>
          <p:cNvSpPr/>
          <p:nvPr userDrawn="1"/>
        </p:nvSpPr>
        <p:spPr bwMode="auto">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3 Fotos mit Untertiteln">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 name="Fußzeilenplatzhalter 6"/>
          <p:cNvSpPr>
            <a:spLocks noGrp="1"/>
          </p:cNvSpPr>
          <p:nvPr>
            <p:ph type="ftr" sz="quarter" idx="11"/>
          </p:nvPr>
        </p:nvSpPr>
        <p:spPr bwMode="auto"/>
        <p:txBody>
          <a:bodyPr/>
          <a:lstStyle/>
          <a:p>
            <a:pPr>
              <a:defRPr/>
            </a:pPr>
            <a:r>
              <a:rPr lang="de-DE"/>
              <a:t>Name der Präsentation</a:t>
            </a:r>
          </a:p>
        </p:txBody>
      </p:sp>
      <p:sp>
        <p:nvSpPr>
          <p:cNvPr id="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14" name="Textplatzhalter 13"/>
          <p:cNvSpPr>
            <a:spLocks noGrp="1"/>
          </p:cNvSpPr>
          <p:nvPr>
            <p:ph type="body" sz="quarter" idx="14"/>
          </p:nvPr>
        </p:nvSpPr>
        <p:spPr bwMode="auto">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9" name="Textplatzhalter 13"/>
          <p:cNvSpPr>
            <a:spLocks noGrp="1"/>
          </p:cNvSpPr>
          <p:nvPr>
            <p:ph type="body" sz="quarter" idx="16"/>
          </p:nvPr>
        </p:nvSpPr>
        <p:spPr bwMode="auto">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24" name="Textplatzhalter 13"/>
          <p:cNvSpPr>
            <a:spLocks noGrp="1"/>
          </p:cNvSpPr>
          <p:nvPr>
            <p:ph type="body" sz="quarter" idx="18"/>
          </p:nvPr>
        </p:nvSpPr>
        <p:spPr bwMode="auto">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1" name="Bildplatzhalter 10"/>
          <p:cNvSpPr>
            <a:spLocks noGrp="1"/>
          </p:cNvSpPr>
          <p:nvPr>
            <p:ph type="pic" sz="quarter" idx="19" hasCustomPrompt="1"/>
          </p:nvPr>
        </p:nvSpPr>
        <p:spPr bwMode="auto">
          <a:xfrm>
            <a:off x="550863"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13" name="Bildplatzhalter 10"/>
          <p:cNvSpPr>
            <a:spLocks noGrp="1"/>
          </p:cNvSpPr>
          <p:nvPr>
            <p:ph type="pic" sz="quarter" idx="20" hasCustomPrompt="1"/>
          </p:nvPr>
        </p:nvSpPr>
        <p:spPr bwMode="auto">
          <a:xfrm>
            <a:off x="8443689"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26" name="Bildplatzhalter 10"/>
          <p:cNvSpPr>
            <a:spLocks noGrp="1"/>
          </p:cNvSpPr>
          <p:nvPr>
            <p:ph type="pic" sz="quarter" idx="21" hasCustomPrompt="1"/>
          </p:nvPr>
        </p:nvSpPr>
        <p:spPr bwMode="auto">
          <a:xfrm>
            <a:off x="4497276" y="2114550"/>
            <a:ext cx="2554287" cy="2554288"/>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Vollbild">
    <p:spTree>
      <p:nvGrpSpPr>
        <p:cNvPr id="1" name=""/>
        <p:cNvGrpSpPr/>
        <p:nvPr/>
      </p:nvGrpSpPr>
      <p:grpSpPr bwMode="auto">
        <a:xfrm>
          <a:off x="0" y="0"/>
          <a:ext cx="0" cy="0"/>
          <a:chOff x="0" y="0"/>
          <a:chExt cx="0" cy="0"/>
        </a:xfrm>
      </p:grpSpPr>
      <p:sp>
        <p:nvSpPr>
          <p:cNvPr id="5"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6" name="Fußzeilenplatzhalter 5"/>
          <p:cNvSpPr>
            <a:spLocks noGrp="1"/>
          </p:cNvSpPr>
          <p:nvPr>
            <p:ph type="ftr" sz="quarter" idx="11"/>
          </p:nvPr>
        </p:nvSpPr>
        <p:spPr bwMode="auto"/>
        <p:txBody>
          <a:bodyPr/>
          <a:lstStyle/>
          <a:p>
            <a:pPr>
              <a:defRPr/>
            </a:pPr>
            <a:r>
              <a:rPr lang="de-DE"/>
              <a:t>Name der Präsentation</a:t>
            </a:r>
          </a:p>
        </p:txBody>
      </p:sp>
      <p:sp>
        <p:nvSpPr>
          <p:cNvPr id="7"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3" name="Bildplatzhalter 2"/>
          <p:cNvSpPr>
            <a:spLocks noGrp="1"/>
          </p:cNvSpPr>
          <p:nvPr>
            <p:ph type="pic" sz="quarter" idx="13" hasCustomPrompt="1"/>
          </p:nvPr>
        </p:nvSpPr>
        <p:spPr bwMode="auto">
          <a:xfrm>
            <a:off x="0" y="0"/>
            <a:ext cx="12192000" cy="6308725"/>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6" name="Fußzeilenplatzhalter 5"/>
          <p:cNvSpPr>
            <a:spLocks noGrp="1"/>
          </p:cNvSpPr>
          <p:nvPr>
            <p:ph type="ftr" sz="quarter" idx="11"/>
          </p:nvPr>
        </p:nvSpPr>
        <p:spPr bwMode="auto"/>
        <p:txBody>
          <a:bodyPr/>
          <a:lstStyle/>
          <a:p>
            <a:pPr>
              <a:defRPr/>
            </a:pPr>
            <a:r>
              <a:rPr lang="de-DE"/>
              <a:t>Name der Präsentation</a:t>
            </a:r>
          </a:p>
        </p:txBody>
      </p:sp>
      <p:sp>
        <p:nvSpPr>
          <p:cNvPr id="7"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showMasterPhAnim="0" type="secHead" preserve="1" userDrawn="1">
  <p:cSld name="Abschnitts-&#10;überschrift">
    <p:bg>
      <p:bgPr>
        <a:solidFill>
          <a:schemeClr val="accent1"/>
        </a:solidFill>
        <a:effectLst/>
      </p:bgPr>
    </p:bg>
    <p:spTree>
      <p:nvGrpSpPr>
        <p:cNvPr id="1" name=""/>
        <p:cNvGrpSpPr/>
        <p:nvPr/>
      </p:nvGrpSpPr>
      <p:grpSpPr bwMode="auto">
        <a:xfrm>
          <a:off x="0" y="0"/>
          <a:ext cx="0" cy="0"/>
          <a:chOff x="0" y="0"/>
          <a:chExt cx="0" cy="0"/>
        </a:xfrm>
      </p:grpSpPr>
      <p:pic>
        <p:nvPicPr>
          <p:cNvPr id="14" name="Grafik 13"/>
          <p:cNvPicPr>
            <a:picLocks noChangeAspect="1"/>
          </p:cNvPicPr>
          <p:nvPr userDrawn="1"/>
        </p:nvPicPr>
        <p:blipFill>
          <a:blip r:embed="rId2"/>
          <a:srcRect l="7970" t="18539" r="4079" b="18539"/>
          <a:stretch/>
        </p:blipFill>
        <p:spPr bwMode="auto">
          <a:xfrm>
            <a:off x="-1" y="0"/>
            <a:ext cx="12192001" cy="6857999"/>
          </a:xfrm>
          <a:prstGeom prst="rect">
            <a:avLst/>
          </a:prstGeom>
        </p:spPr>
      </p:pic>
      <p:sp>
        <p:nvSpPr>
          <p:cNvPr id="2" name="Titel 1"/>
          <p:cNvSpPr>
            <a:spLocks noGrp="1"/>
          </p:cNvSpPr>
          <p:nvPr>
            <p:ph type="title" hasCustomPrompt="1"/>
          </p:nvPr>
        </p:nvSpPr>
        <p:spPr bwMode="auto">
          <a:xfrm>
            <a:off x="524247" y="1772816"/>
            <a:ext cx="10796587" cy="4104456"/>
          </a:xfrm>
        </p:spPr>
        <p:txBody>
          <a:bodyPr anchor="t"/>
          <a:lstStyle>
            <a:lvl1pPr>
              <a:defRPr sz="8300" spc="0">
                <a:latin typeface="+mn-lt"/>
              </a:defRPr>
            </a:lvl1pPr>
          </a:lstStyle>
          <a:p>
            <a:pPr>
              <a:defRPr/>
            </a:pPr>
            <a:r>
              <a:rPr lang="de-DE"/>
              <a:t>Kapiteltitel bearbeiten</a:t>
            </a:r>
            <a:endParaRPr/>
          </a:p>
        </p:txBody>
      </p:sp>
      <p:sp>
        <p:nvSpPr>
          <p:cNvPr id="3"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12" name="Grafik 11"/>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11251183" y="620713"/>
            <a:ext cx="371475" cy="380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Foto links">
    <p:bg>
      <p:bgPr>
        <a:solidFill>
          <a:schemeClr val="accent1"/>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3863752" y="1158240"/>
            <a:ext cx="6554539" cy="4723448"/>
          </a:xfrm>
        </p:spPr>
        <p:txBody>
          <a:bodyPr/>
          <a:lstStyle>
            <a:lvl1pPr>
              <a:lnSpc>
                <a:spcPct val="118000"/>
              </a:lnSpc>
              <a:spcBef>
                <a:spcPts val="0"/>
              </a:spcBef>
              <a:defRPr sz="30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550863" y="5173664"/>
            <a:ext cx="1800721" cy="1297294"/>
          </a:xfrm>
          <a:prstGeom prst="rect">
            <a:avLst/>
          </a:prstGeom>
        </p:spPr>
      </p:pic>
      <p:sp>
        <p:nvSpPr>
          <p:cNvPr id="5" name="Bildplatzhalter 4"/>
          <p:cNvSpPr>
            <a:spLocks noGrp="1"/>
          </p:cNvSpPr>
          <p:nvPr>
            <p:ph type="pic" sz="quarter" idx="12"/>
          </p:nvPr>
        </p:nvSpPr>
        <p:spPr bwMode="auto">
          <a:xfrm>
            <a:off x="629728" y="1250831"/>
            <a:ext cx="2544793" cy="2536166"/>
          </a:xfrm>
        </p:spPr>
        <p:txBody>
          <a:bodyPr/>
          <a:lstStyle/>
          <a:p>
            <a:pPr>
              <a:defRPr/>
            </a:pPr>
            <a:r>
              <a:rPr lang="de-DE"/>
              <a:t>Bild durch Klicken auf Symbol hinzufügen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hell">
    <p:spTree>
      <p:nvGrpSpPr>
        <p:cNvPr id="1" name=""/>
        <p:cNvGrpSpPr/>
        <p:nvPr/>
      </p:nvGrpSpPr>
      <p:grpSpPr bwMode="auto">
        <a:xfrm>
          <a:off x="0" y="0"/>
          <a:ext cx="0" cy="0"/>
          <a:chOff x="0" y="0"/>
          <a:chExt cx="0" cy="0"/>
        </a:xfrm>
      </p:grpSpPr>
      <p:pic>
        <p:nvPicPr>
          <p:cNvPr id="7" name="Grafik 6"/>
          <p:cNvPicPr>
            <a:picLocks noChangeAspect="1"/>
          </p:cNvPicPr>
          <p:nvPr userDrawn="1"/>
        </p:nvPicPr>
        <p:blipFill>
          <a:blip r:embed="rId2">
            <a:extLst>
              <a:ext uri="{96DAC541-7B7A-43D3-8B79-37D633B846F1}">
                <asvg:svgBlip xmlns:asvg="http://schemas.microsoft.com/office/drawing/2016/SVG/main" r:embed="rId3"/>
              </a:ext>
            </a:extLst>
          </a:blip>
          <a:srcRect l="5783" t="20105" r="7120" b="18211"/>
          <a:stretch/>
        </p:blipFill>
        <p:spPr bwMode="auto">
          <a:xfrm>
            <a:off x="-1" y="1"/>
            <a:ext cx="12192001" cy="6858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p:bg>
      <p:bgPr>
        <a:solidFill>
          <a:schemeClr val="accent1"/>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4"/>
          <a:stretch/>
        </p:blipFill>
        <p:spPr bwMode="auto">
          <a:xfrm>
            <a:off x="550863" y="5173664"/>
            <a:ext cx="1800721" cy="1297294"/>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Emeraldgrün">
    <p:bg>
      <p:bgPr>
        <a:solidFill>
          <a:schemeClr val="accent4"/>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biskus">
    <p:bg>
      <p:bgPr>
        <a:solidFill>
          <a:schemeClr val="accent2"/>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mmelblau">
    <p:bg>
      <p:bgPr>
        <a:solidFill>
          <a:schemeClr val="accent5"/>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p:bg>
      <p:bgPr>
        <a:solidFill>
          <a:schemeClr val="accent1"/>
        </a:solidFill>
        <a:effectLst/>
      </p:bgPr>
    </p:bg>
    <p:spTree>
      <p:nvGrpSpPr>
        <p:cNvPr id="1" name=""/>
        <p:cNvGrpSpPr/>
        <p:nvPr/>
      </p:nvGrpSpPr>
      <p:grpSpPr bwMode="auto">
        <a:xfrm>
          <a:off x="0" y="0"/>
          <a:ext cx="0" cy="0"/>
          <a:chOff x="0" y="0"/>
          <a:chExt cx="0" cy="0"/>
        </a:xfrm>
      </p:grpSpPr>
      <p:pic>
        <p:nvPicPr>
          <p:cNvPr id="14" name="Grafik 13"/>
          <p:cNvPicPr>
            <a:picLocks noChangeAspect="1"/>
          </p:cNvPicPr>
          <p:nvPr userDrawn="1"/>
        </p:nvPicPr>
        <p:blipFill>
          <a:blip r:embed="rId2"/>
          <a:srcRect l="7970" t="18539" r="4079" b="18539"/>
          <a:stretch/>
        </p:blipFill>
        <p:spPr bwMode="auto">
          <a:xfrm>
            <a:off x="-1" y="0"/>
            <a:ext cx="12192001" cy="6857999"/>
          </a:xfrm>
          <a:prstGeom prst="rect">
            <a:avLst/>
          </a:prstGeom>
        </p:spPr>
      </p:pic>
      <p:sp>
        <p:nvSpPr>
          <p:cNvPr id="2" name="Titel 1"/>
          <p:cNvSpPr>
            <a:spLocks noGrp="1"/>
          </p:cNvSpPr>
          <p:nvPr>
            <p:ph type="title" hasCustomPrompt="1"/>
          </p:nvPr>
        </p:nvSpPr>
        <p:spPr bwMode="auto">
          <a:xfrm>
            <a:off x="524247" y="620712"/>
            <a:ext cx="10324280" cy="5256560"/>
          </a:xfrm>
        </p:spPr>
        <p:txBody>
          <a:bodyPr anchor="t"/>
          <a:lstStyle>
            <a:lvl1pPr>
              <a:lnSpc>
                <a:spcPct val="90000"/>
              </a:lnSpc>
              <a:defRPr sz="17600" spc="0">
                <a:latin typeface="+mn-lt"/>
              </a:defRPr>
            </a:lvl1pPr>
          </a:lstStyle>
          <a:p>
            <a:pPr>
              <a:defRPr/>
            </a:pPr>
            <a:r>
              <a:rPr lang="de-DE"/>
              <a:t>Dank …</a:t>
            </a:r>
            <a:endParaRPr/>
          </a:p>
        </p:txBody>
      </p:sp>
      <p:pic>
        <p:nvPicPr>
          <p:cNvPr id="12" name="Grafik 11"/>
          <p:cNvPicPr>
            <a:picLocks noChangeAspect="1"/>
          </p:cNvPicPr>
          <p:nvPr userDrawn="1"/>
        </p:nvPicPr>
        <p:blipFill>
          <a:blip r:embed="rId3"/>
          <a:stretch/>
        </p:blipFill>
        <p:spPr bwMode="auto">
          <a:xfrm>
            <a:off x="11251183" y="620713"/>
            <a:ext cx="371475" cy="380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mit Kontakt">
    <p:bg>
      <p:bgPr>
        <a:solidFill>
          <a:schemeClr val="accent1"/>
        </a:solidFill>
        <a:effectLst/>
      </p:bgPr>
    </p:bg>
    <p:spTree>
      <p:nvGrpSpPr>
        <p:cNvPr id="1" name=""/>
        <p:cNvGrpSpPr/>
        <p:nvPr/>
      </p:nvGrpSpPr>
      <p:grpSpPr bwMode="auto">
        <a:xfrm>
          <a:off x="0" y="0"/>
          <a:ext cx="0" cy="0"/>
          <a:chOff x="0" y="0"/>
          <a:chExt cx="0" cy="0"/>
        </a:xfrm>
      </p:grpSpPr>
      <p:sp>
        <p:nvSpPr>
          <p:cNvPr id="12" name="Textplatzhalter 11"/>
          <p:cNvSpPr>
            <a:spLocks noGrp="1"/>
          </p:cNvSpPr>
          <p:nvPr>
            <p:ph type="body" sz="quarter" idx="18" hasCustomPrompt="1"/>
          </p:nvPr>
        </p:nvSpPr>
        <p:spPr bwMode="auto">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defRPr/>
            </a:pPr>
            <a:r>
              <a:rPr lang="de-DE"/>
              <a:t>Kontaktdaten einfügen</a:t>
            </a:r>
            <a:endParaRPr/>
          </a:p>
        </p:txBody>
      </p:sp>
      <p:sp>
        <p:nvSpPr>
          <p:cNvPr id="7" name="Textfeld 6"/>
          <p:cNvSpPr txBox="1"/>
          <p:nvPr userDrawn="1"/>
        </p:nvSpPr>
        <p:spPr bwMode="auto">
          <a:xfrm>
            <a:off x="5735960" y="5541962"/>
            <a:ext cx="5905177" cy="821635"/>
          </a:xfrm>
          <a:prstGeom prst="rect">
            <a:avLst/>
          </a:prstGeom>
          <a:noFill/>
        </p:spPr>
        <p:txBody>
          <a:bodyPr wrap="square" lIns="0" tIns="0" rIns="0" bIns="0" rtlCol="0">
            <a:spAutoFit/>
          </a:bodyPr>
          <a:lstStyle/>
          <a:p>
            <a:pPr algn="r">
              <a:lnSpc>
                <a:spcPct val="112999"/>
              </a:lnSpc>
              <a:defRPr/>
            </a:pPr>
            <a:r>
              <a:rPr lang="de-DE" sz="5000"/>
              <a:t>www.lernen.digital</a:t>
            </a:r>
            <a:endParaRPr/>
          </a:p>
        </p:txBody>
      </p:sp>
      <p:pic>
        <p:nvPicPr>
          <p:cNvPr id="13" name="Grafik 12"/>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950139" y="5839261"/>
            <a:ext cx="383487" cy="383487"/>
          </a:xfrm>
          <a:prstGeom prst="rect">
            <a:avLst/>
          </a:prstGeom>
        </p:spPr>
      </p:pic>
      <p:pic>
        <p:nvPicPr>
          <p:cNvPr id="15" name="Grafik 1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280918" y="5813619"/>
            <a:ext cx="396801" cy="396801"/>
          </a:xfrm>
          <a:prstGeom prst="rect">
            <a:avLst/>
          </a:prstGeom>
        </p:spPr>
      </p:pic>
      <p:pic>
        <p:nvPicPr>
          <p:cNvPr id="17"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596631" y="5843931"/>
            <a:ext cx="451407" cy="366488"/>
          </a:xfrm>
          <a:prstGeom prst="rect">
            <a:avLst/>
          </a:prstGeom>
        </p:spPr>
      </p:pic>
      <p:pic>
        <p:nvPicPr>
          <p:cNvPr id="2" name="Grafik 1"/>
          <p:cNvPicPr>
            <a:picLocks noChangeAspect="1"/>
          </p:cNvPicPr>
          <p:nvPr userDrawn="1"/>
        </p:nvPicPr>
        <p:blipFill>
          <a:blip r:embed="rId8"/>
          <a:stretch/>
        </p:blipFill>
        <p:spPr bwMode="auto">
          <a:xfrm>
            <a:off x="551384" y="565355"/>
            <a:ext cx="2520280" cy="61186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B200B1-DFBA-4D98-8343-0919F97BCE7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5A5F6D55-1D90-4C02-AF83-382C3C83E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F551CBA-9AB0-4EF8-BF92-F03DABFFEE9E}"/>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772E473-C880-4F5B-A4C2-E825AB2158B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DB2DEB-7680-4B6C-8F3D-97E3B82F41DE}"/>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8729820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F76C5-5167-49FD-BD34-AE761C45840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7BB4775-F08C-4639-AF90-32ED1DC46BC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B26316F-491F-4AF5-AF76-2FF2CF9B527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395109C3-FE86-4230-8A10-3995B0DBF3C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38E43BF-4003-4617-9C16-D35682FAFAB5}"/>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5331837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AE0B5E-29FB-4D20-B2AA-F60C23599F4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1AFA2E-0978-4664-A085-9DE4A5DD7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FA61ECE-A5CF-4F8D-A8D5-207B5DAF60E5}"/>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16FAD3C-C425-469B-86A2-F8A6D01D862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D5907C0-6E34-418F-B655-426B3180E8F3}"/>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20567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Agenda Tabell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6"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a:t>Tabelle für Agenda nutzen, Beispiel im Master-Deck</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2AA537-99EB-4B9D-A26D-F09B50CC9D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ACD4772-C69C-494B-A87A-88DAAE20CE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3C793EDF-7B5D-4D26-B64A-F94AF7826FB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222E8FC-330C-4743-9FC9-F19674A9BABB}"/>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9EA788CE-0647-4524-A82D-DE49CAE38EF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01C9AD4-1A0F-4753-8989-84BBFE8301B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426227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4DCFBB-3C0D-49CD-93BC-D5849B0FC17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D3AC9522-4574-4557-8DEB-54F2A1CD3F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01E73D6-E7E3-43F7-A454-1A1F2BD3DB9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BEB38D6-70B5-4B2F-B4CB-8C6B518CF1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3D535027-1704-40DA-B37C-E5CFF87F56A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C550FC8-8F25-4451-A0BE-5774350D8E31}"/>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8" name="Fußzeilenplatzhalter 7">
            <a:extLst>
              <a:ext uri="{FF2B5EF4-FFF2-40B4-BE49-F238E27FC236}">
                <a16:creationId xmlns:a16="http://schemas.microsoft.com/office/drawing/2014/main" id="{1CDB1834-342B-422B-85BD-AF25DFE79B5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85F0B040-D559-4BDF-B18F-576318E7604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5633096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0F49F7-D07D-424A-B3BA-9AE6C8A12C9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662288C-A58C-4C28-AE7B-C50CB55AA53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4" name="Fußzeilenplatzhalter 3">
            <a:extLst>
              <a:ext uri="{FF2B5EF4-FFF2-40B4-BE49-F238E27FC236}">
                <a16:creationId xmlns:a16="http://schemas.microsoft.com/office/drawing/2014/main" id="{C58B691F-EEF7-4678-BF91-EF0D5010907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F9E7D9E-EB49-40C8-93DA-4A9C0CCBC5FC}"/>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397064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D268A0E-D3BE-4FB7-B612-1FC6BEAC1D72}"/>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3" name="Fußzeilenplatzhalter 2">
            <a:extLst>
              <a:ext uri="{FF2B5EF4-FFF2-40B4-BE49-F238E27FC236}">
                <a16:creationId xmlns:a16="http://schemas.microsoft.com/office/drawing/2014/main" id="{06F0F8D6-E681-4D91-AC42-43398693E3D9}"/>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DC9288-0CFE-46D7-9A19-A8018CB38D3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1303023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8DE07-74DE-448B-A4A5-C6772CA178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B520B90-453B-4B52-B775-F966A8232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4EE7888-3C79-4773-93A9-4C69C1387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3374929-786A-4090-A426-761A5FE1620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1B62E5D4-C113-4FF0-B7F1-2C1ABF215CA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B7E3EA6-E38A-427B-9872-FF1086033FE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3557043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866282-15F3-499F-AC37-AD0C5BEAC1D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A360B02-9297-49FF-8357-BB7CB78012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54A2C14-065D-442D-9A90-47BD456ED3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C880B2A-C62E-43EE-B6B9-06CED888C886}"/>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4D8B1D12-FD36-439D-B5A9-8CCD547A482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CB0DD4A-3454-4469-AA94-3F7993DA9D2D}"/>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4145255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514716-7A55-41FC-902E-F966C2BC4AE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C9CCA99-EB46-43AA-91DD-4BF067E6832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1D8618-1A6D-443B-A2E9-575F86A2504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03D84B6E-C446-4250-A2AD-98F3EE4AC67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6C6EAF8-F1C6-4A95-802D-A0C6F2DF235A}"/>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7135706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28044B8-80F1-4CB6-BF72-88595EFD940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246F276B-D1B2-428C-AB9F-87B6A1F3F2C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6FE050D-6434-44D1-8664-8C89C1A49904}"/>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0B162EA-CF3E-4D78-9A40-DC6BFBEAE22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2C790D0-DC77-4A38-8387-3270FD9D7270}"/>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871445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1">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Titel und 2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7" name="Gerader Verbinder 6"/>
          <p:cNvCxnSpPr>
            <a:cxnSpLocks/>
          </p:cNvCxnSpPr>
          <p:nvPr userDrawn="1"/>
        </p:nvCxnSpPr>
        <p:spPr bwMode="auto">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p:cNvSpPr>
            <a:spLocks noGrp="1"/>
          </p:cNvSpPr>
          <p:nvPr>
            <p:ph type="body" sz="quarter" idx="18"/>
          </p:nvPr>
        </p:nvSpPr>
        <p:spPr bwMode="auto">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Titel und 3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7" name="Gerader Verbinder 6"/>
          <p:cNvCxnSpPr>
            <a:cxnSpLocks/>
          </p:cNvCxnSpPr>
          <p:nvPr userDrawn="1"/>
        </p:nvCxnSpPr>
        <p:spPr bwMode="auto">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p:cNvCxnSpPr>
            <a:cxnSpLocks/>
          </p:cNvCxnSpPr>
          <p:nvPr userDrawn="1"/>
        </p:nvCxnSpPr>
        <p:spPr bwMode="auto">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p:cNvSpPr>
            <a:spLocks noGrp="1"/>
          </p:cNvSpPr>
          <p:nvPr>
            <p:ph type="body" sz="quarter" idx="19"/>
          </p:nvPr>
        </p:nvSpPr>
        <p:spPr bwMode="auto">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14" name="Textplatzhalter 7"/>
          <p:cNvSpPr>
            <a:spLocks noGrp="1"/>
          </p:cNvSpPr>
          <p:nvPr>
            <p:ph type="body" sz="quarter" idx="20"/>
          </p:nvPr>
        </p:nvSpPr>
        <p:spPr bwMode="auto">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Titel und 4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3" name="Gerader Verbinder 12"/>
          <p:cNvCxnSpPr>
            <a:cxnSpLocks/>
          </p:cNvCxnSpPr>
          <p:nvPr userDrawn="1"/>
        </p:nvCxnSpPr>
        <p:spPr bwMode="auto">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p:cNvCxnSpPr>
            <a:cxnSpLocks/>
          </p:cNvCxnSpPr>
          <p:nvPr userDrawn="1"/>
        </p:nvCxnSpPr>
        <p:spPr bwMode="auto">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p:cNvSpPr>
            <a:spLocks noGrp="1"/>
          </p:cNvSpPr>
          <p:nvPr>
            <p:ph type="body" sz="quarter" idx="20"/>
          </p:nvPr>
        </p:nvSpPr>
        <p:spPr bwMode="auto">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3" name="Textplatzhalter 7"/>
          <p:cNvSpPr>
            <a:spLocks noGrp="1"/>
          </p:cNvSpPr>
          <p:nvPr>
            <p:ph type="body" sz="quarter" idx="21"/>
          </p:nvPr>
        </p:nvSpPr>
        <p:spPr bwMode="auto">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4" name="Textplatzhalter 7"/>
          <p:cNvSpPr>
            <a:spLocks noGrp="1"/>
          </p:cNvSpPr>
          <p:nvPr>
            <p:ph type="body" sz="quarter" idx="22"/>
          </p:nvPr>
        </p:nvSpPr>
        <p:spPr bwMode="auto">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5" name="Textplatzhalter 7"/>
          <p:cNvSpPr>
            <a:spLocks noGrp="1"/>
          </p:cNvSpPr>
          <p:nvPr>
            <p:ph type="body" sz="quarter" idx="23"/>
          </p:nvPr>
        </p:nvSpPr>
        <p:spPr bwMode="auto">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2">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el Bild links Inhalt ">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 name="Fußzeilenplatzhalter 9"/>
          <p:cNvSpPr>
            <a:spLocks noGrp="1"/>
          </p:cNvSpPr>
          <p:nvPr>
            <p:ph type="ftr" sz="quarter" idx="15"/>
          </p:nvPr>
        </p:nvSpPr>
        <p:spPr bwMode="auto"/>
        <p:txBody>
          <a:bodyPr/>
          <a:lstStyle/>
          <a:p>
            <a:pPr>
              <a:defRPr/>
            </a:pPr>
            <a:r>
              <a:rPr lang="de-DE"/>
              <a:t>Name der Präsentation</a:t>
            </a:r>
          </a:p>
        </p:txBody>
      </p:sp>
      <p:sp>
        <p:nvSpPr>
          <p:cNvPr id="11"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6" name="Bildplatzhalter 5"/>
          <p:cNvSpPr>
            <a:spLocks noGrp="1"/>
          </p:cNvSpPr>
          <p:nvPr>
            <p:ph type="pic" sz="quarter" idx="17"/>
          </p:nvPr>
        </p:nvSpPr>
        <p:spPr bwMode="auto">
          <a:xfrm>
            <a:off x="550862" y="2132856"/>
            <a:ext cx="5026026" cy="3474314"/>
          </a:xfrm>
        </p:spPr>
        <p:txBody>
          <a:bodyPr/>
          <a:lstStyle/>
          <a:p>
            <a:pPr>
              <a:defRPr/>
            </a:pPr>
            <a:r>
              <a:rPr lang="de-DE"/>
              <a:t>Bild durch Klicken auf Symbol hinzufügen</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0" name="Rechteck 9"/>
          <p:cNvSpPr/>
          <p:nvPr userDrawn="1"/>
        </p:nvSpPr>
        <p:spPr bwMode="auto">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 name="Titelplatzhalter 1"/>
          <p:cNvSpPr>
            <a:spLocks noGrp="1"/>
          </p:cNvSpPr>
          <p:nvPr>
            <p:ph type="title"/>
          </p:nvPr>
        </p:nvSpPr>
        <p:spPr bwMode="auto">
          <a:xfrm>
            <a:off x="569342" y="561975"/>
            <a:ext cx="10063733" cy="922809"/>
          </a:xfrm>
          <a:prstGeom prst="rect">
            <a:avLst/>
          </a:prstGeom>
        </p:spPr>
        <p:txBody>
          <a:bodyPr vert="horz" lIns="0" tIns="0" rIns="0" bIns="0" rtlCol="0" anchor="t">
            <a:noAutofit/>
          </a:bodyPr>
          <a:lstStyle/>
          <a:p>
            <a:pPr>
              <a:defRPr/>
            </a:pPr>
            <a:r>
              <a:rPr lang="de-DE"/>
              <a:t>Mastertitelformat bearbeiten</a:t>
            </a:r>
            <a:endParaRPr/>
          </a:p>
        </p:txBody>
      </p:sp>
      <p:sp>
        <p:nvSpPr>
          <p:cNvPr id="3" name="Textplatzhalter 2"/>
          <p:cNvSpPr>
            <a:spLocks noGrp="1"/>
          </p:cNvSpPr>
          <p:nvPr>
            <p:ph type="body" idx="1"/>
          </p:nvPr>
        </p:nvSpPr>
        <p:spPr bwMode="auto">
          <a:xfrm>
            <a:off x="550863" y="2225040"/>
            <a:ext cx="10082212" cy="3436208"/>
          </a:xfrm>
          <a:prstGeom prst="rect">
            <a:avLst/>
          </a:prstGeom>
        </p:spPr>
        <p:txBody>
          <a:bodyPr vert="horz" lIns="0" tIns="0" rIns="0" bIns="0" rtlCol="0">
            <a:noAutofit/>
          </a:bodyPr>
          <a:lstStyle/>
          <a:p>
            <a:pPr lvl="0">
              <a:defRPr/>
            </a:pPr>
            <a:r>
              <a:rPr lang="de-DE"/>
              <a:t>Mastertextfeld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550863" y="6497767"/>
            <a:ext cx="1152649"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fld id="{D6532FE3-A7DD-49AA-B4A9-8E4EE9F381C1}" type="datetime1">
              <a:rPr lang="de-DE"/>
              <a:t>05.02.2026</a:t>
            </a:fld>
            <a:endParaRPr lang="de-DE"/>
          </a:p>
        </p:txBody>
      </p:sp>
      <p:sp>
        <p:nvSpPr>
          <p:cNvPr id="5" name="Fußzeilenplatzhalter 4"/>
          <p:cNvSpPr>
            <a:spLocks noGrp="1"/>
          </p:cNvSpPr>
          <p:nvPr>
            <p:ph type="ftr" sz="quarter" idx="3"/>
          </p:nvPr>
        </p:nvSpPr>
        <p:spPr bwMode="auto">
          <a:xfrm flipH="1">
            <a:off x="1991608" y="6497767"/>
            <a:ext cx="1944151"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r>
              <a:rPr lang="de-DE"/>
              <a:t>Name der Präsentation</a:t>
            </a:r>
          </a:p>
        </p:txBody>
      </p:sp>
      <p:sp>
        <p:nvSpPr>
          <p:cNvPr id="6" name="Foliennummernplatzhalter 5"/>
          <p:cNvSpPr>
            <a:spLocks noGrp="1"/>
          </p:cNvSpPr>
          <p:nvPr>
            <p:ph type="sldNum" sz="quarter" idx="4"/>
          </p:nvPr>
        </p:nvSpPr>
        <p:spPr bwMode="auto">
          <a:xfrm>
            <a:off x="8897937" y="6497767"/>
            <a:ext cx="2743200" cy="153888"/>
          </a:xfrm>
          <a:prstGeom prst="rect">
            <a:avLst/>
          </a:prstGeom>
        </p:spPr>
        <p:txBody>
          <a:bodyPr vert="horz" lIns="0" tIns="0" rIns="0" bIns="0" rtlCol="0" anchor="ctr">
            <a:spAutoFit/>
          </a:bodyPr>
          <a:lstStyle>
            <a:lvl1pPr algn="r">
              <a:defRPr sz="1000" spc="70">
                <a:solidFill>
                  <a:schemeClr val="tx1"/>
                </a:solidFill>
              </a:defRPr>
            </a:lvl1pPr>
          </a:lstStyle>
          <a:p>
            <a:pPr>
              <a:defRPr/>
            </a:pPr>
            <a:r>
              <a:rPr lang="de-DE"/>
              <a:t>Seite </a:t>
            </a:r>
            <a:fld id="{CE6CAF4D-DD0D-4F34-9F3A-F974D54A280A}" type="slidenum">
              <a:rPr lang="de-DE"/>
              <a:t>‹Nr.›</a:t>
            </a:fld>
            <a:endParaRPr lang="de-DE"/>
          </a:p>
        </p:txBody>
      </p:sp>
      <p:pic>
        <p:nvPicPr>
          <p:cNvPr id="12" name="Grafik 11"/>
          <p:cNvPicPr>
            <a:picLocks noChangeAspect="1"/>
          </p:cNvPicPr>
          <p:nvPr userDrawn="1"/>
        </p:nvPicPr>
        <p:blipFill>
          <a:blip r:embed="rId28">
            <a:extLst>
              <a:ext uri="{96DAC541-7B7A-43D3-8B79-37D633B846F1}">
                <asvg:svgBlip xmlns:asvg="http://schemas.microsoft.com/office/drawing/2016/SVG/main" r:embed="rId29"/>
              </a:ext>
            </a:extLst>
          </a:blip>
          <a:stretch/>
        </p:blipFill>
        <p:spPr bwMode="auto">
          <a:xfrm>
            <a:off x="11251183" y="620713"/>
            <a:ext cx="371475" cy="380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hdr="0"/>
  <p:txStyles>
    <p:titleStyle>
      <a:lvl1pPr algn="l" defTabSz="914400">
        <a:lnSpc>
          <a:spcPct val="100000"/>
        </a:lnSpc>
        <a:spcBef>
          <a:spcPts val="0"/>
        </a:spcBef>
        <a:buNone/>
        <a:defRPr sz="2800" spc="30">
          <a:solidFill>
            <a:schemeClr val="tx1"/>
          </a:solidFill>
          <a:latin typeface="+mj-lt"/>
          <a:ea typeface="+mj-ea"/>
          <a:cs typeface="+mj-cs"/>
        </a:defRPr>
      </a:lvl1pPr>
    </p:titleStyle>
    <p:bodyStyle>
      <a:lvl1pPr marL="0" indent="0" algn="l" defTabSz="914400">
        <a:lnSpc>
          <a:spcPct val="113999"/>
        </a:lnSpc>
        <a:spcBef>
          <a:spcPts val="1200"/>
        </a:spcBef>
        <a:buFont typeface="Arial"/>
        <a:buNone/>
        <a:defRPr sz="1800" spc="30">
          <a:solidFill>
            <a:schemeClr val="tx1"/>
          </a:solidFill>
          <a:latin typeface="+mn-lt"/>
          <a:ea typeface="+mn-ea"/>
          <a:cs typeface="+mn-cs"/>
        </a:defRPr>
      </a:lvl1pPr>
      <a:lvl2pPr marL="361950" indent="-361950" algn="l" defTabSz="914400">
        <a:lnSpc>
          <a:spcPct val="113999"/>
        </a:lnSpc>
        <a:spcBef>
          <a:spcPts val="500"/>
        </a:spcBef>
        <a:buFont typeface="Kantumruy Pro"/>
        <a:buChar char="—"/>
        <a:defRPr sz="1800" spc="30">
          <a:solidFill>
            <a:schemeClr val="tx1"/>
          </a:solidFill>
          <a:latin typeface="+mn-lt"/>
          <a:ea typeface="+mn-ea"/>
          <a:cs typeface="+mn-cs"/>
        </a:defRPr>
      </a:lvl2pPr>
      <a:lvl3pPr marL="628650" indent="-266700" algn="l" defTabSz="914400">
        <a:lnSpc>
          <a:spcPct val="113999"/>
        </a:lnSpc>
        <a:spcBef>
          <a:spcPts val="500"/>
        </a:spcBef>
        <a:buFont typeface="Arial"/>
        <a:buChar char="•"/>
        <a:defRPr sz="1600" spc="30">
          <a:solidFill>
            <a:schemeClr val="tx1"/>
          </a:solidFill>
          <a:latin typeface="+mn-lt"/>
          <a:ea typeface="+mn-ea"/>
          <a:cs typeface="+mn-cs"/>
        </a:defRPr>
      </a:lvl3pPr>
      <a:lvl4pPr marL="809625" indent="-180975" algn="l" defTabSz="914400">
        <a:lnSpc>
          <a:spcPct val="113999"/>
        </a:lnSpc>
        <a:spcBef>
          <a:spcPts val="500"/>
        </a:spcBef>
        <a:buFont typeface="Symbol"/>
        <a:buChar char="-"/>
        <a:defRPr sz="1400" spc="30">
          <a:solidFill>
            <a:schemeClr val="tx1"/>
          </a:solidFill>
          <a:latin typeface="+mn-lt"/>
          <a:ea typeface="+mn-ea"/>
          <a:cs typeface="+mn-cs"/>
        </a:defRPr>
      </a:lvl4pPr>
      <a:lvl5pPr marL="990600" indent="-180975" algn="l" defTabSz="914400">
        <a:lnSpc>
          <a:spcPct val="113999"/>
        </a:lnSpc>
        <a:spcBef>
          <a:spcPts val="500"/>
        </a:spcBef>
        <a:buFont typeface="Arial"/>
        <a:buChar char="•"/>
        <a:defRPr sz="1400" spc="3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46685E7-371E-42F4-9E73-E6E88ED61E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D568370-54AF-4060-A7D3-CDD6565040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D9344BF-C29F-4569-B554-1FE135D7B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2CFB24C-306F-4215-A6B9-7241F83EB5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EB0CF343-F3B4-428F-8C48-7D50407E95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58F96-C2D4-412D-A453-3784F570CD35}" type="slidenum">
              <a:rPr lang="de-DE" smtClean="0"/>
              <a:t>‹Nr.›</a:t>
            </a:fld>
            <a:endParaRPr lang="de-DE"/>
          </a:p>
        </p:txBody>
      </p:sp>
    </p:spTree>
    <p:extLst>
      <p:ext uri="{BB962C8B-B14F-4D97-AF65-F5344CB8AC3E}">
        <p14:creationId xmlns:p14="http://schemas.microsoft.com/office/powerpoint/2010/main" val="340196915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31.png"/><Relationship Id="rId4" Type="http://schemas.openxmlformats.org/officeDocument/2006/relationships/image" Target="../media/image30.JP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1.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56.sv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9.sv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9.sv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9.svg"/></Relationships>
</file>

<file path=ppt/slides/_rels/slide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32.tiff"/><Relationship Id="rId5" Type="http://schemas.openxmlformats.org/officeDocument/2006/relationships/image" Target="../media/image6.svg"/><Relationship Id="rId10" Type="http://schemas.openxmlformats.org/officeDocument/2006/relationships/image" Target="../media/image35.gif"/><Relationship Id="rId4" Type="http://schemas.openxmlformats.org/officeDocument/2006/relationships/image" Target="../media/image5.png"/><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49.sv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39.sv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31.png"/><Relationship Id="rId4" Type="http://schemas.openxmlformats.org/officeDocument/2006/relationships/image" Target="../media/image54.svg"/></Relationships>
</file>

<file path=ppt/slides/_rels/slide24.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68.png"/><Relationship Id="rId18" Type="http://schemas.openxmlformats.org/officeDocument/2006/relationships/image" Target="../media/image72.png"/><Relationship Id="rId26" Type="http://schemas.openxmlformats.org/officeDocument/2006/relationships/image" Target="../media/image80.png"/><Relationship Id="rId3" Type="http://schemas.openxmlformats.org/officeDocument/2006/relationships/image" Target="../media/image60.png"/><Relationship Id="rId21" Type="http://schemas.openxmlformats.org/officeDocument/2006/relationships/image" Target="../media/image75.png"/><Relationship Id="rId7" Type="http://schemas.openxmlformats.org/officeDocument/2006/relationships/image" Target="../media/image64.png"/><Relationship Id="rId12" Type="http://schemas.microsoft.com/office/2007/relationships/hdphoto" Target="../media/hdphoto2.wdp"/><Relationship Id="rId17" Type="http://schemas.openxmlformats.org/officeDocument/2006/relationships/image" Target="../media/image71.png"/><Relationship Id="rId25" Type="http://schemas.openxmlformats.org/officeDocument/2006/relationships/image" Target="../media/image79.png"/><Relationship Id="rId2" Type="http://schemas.openxmlformats.org/officeDocument/2006/relationships/notesSlide" Target="../notesSlides/notesSlide23.xml"/><Relationship Id="rId16" Type="http://schemas.openxmlformats.org/officeDocument/2006/relationships/image" Target="../media/image70.png"/><Relationship Id="rId20" Type="http://schemas.openxmlformats.org/officeDocument/2006/relationships/image" Target="../media/image74.png"/><Relationship Id="rId29"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63.png"/><Relationship Id="rId11" Type="http://schemas.openxmlformats.org/officeDocument/2006/relationships/image" Target="../media/image67.png"/><Relationship Id="rId24" Type="http://schemas.openxmlformats.org/officeDocument/2006/relationships/image" Target="../media/image78.png"/><Relationship Id="rId32" Type="http://schemas.openxmlformats.org/officeDocument/2006/relationships/image" Target="../media/image31.png"/><Relationship Id="rId5" Type="http://schemas.openxmlformats.org/officeDocument/2006/relationships/image" Target="../media/image62.png"/><Relationship Id="rId15" Type="http://schemas.microsoft.com/office/2007/relationships/hdphoto" Target="../media/hdphoto3.wdp"/><Relationship Id="rId23" Type="http://schemas.openxmlformats.org/officeDocument/2006/relationships/image" Target="../media/image77.png"/><Relationship Id="rId28" Type="http://schemas.openxmlformats.org/officeDocument/2006/relationships/image" Target="../media/image82.png"/><Relationship Id="rId10" Type="http://schemas.microsoft.com/office/2007/relationships/hdphoto" Target="../media/hdphoto1.wdp"/><Relationship Id="rId19" Type="http://schemas.openxmlformats.org/officeDocument/2006/relationships/image" Target="../media/image73.png"/><Relationship Id="rId31" Type="http://schemas.openxmlformats.org/officeDocument/2006/relationships/image" Target="../media/image85.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69.png"/><Relationship Id="rId22" Type="http://schemas.openxmlformats.org/officeDocument/2006/relationships/image" Target="../media/image76.png"/><Relationship Id="rId27" Type="http://schemas.openxmlformats.org/officeDocument/2006/relationships/image" Target="../media/image81.png"/><Relationship Id="rId30" Type="http://schemas.openxmlformats.org/officeDocument/2006/relationships/image" Target="../media/image84.png"/></Relationships>
</file>

<file path=ppt/slides/_rels/slide25.xml.rels><?xml version="1.0" encoding="UTF-8" standalone="yes"?>
<Relationships xmlns="http://schemas.openxmlformats.org/package/2006/relationships"><Relationship Id="rId8" Type="http://schemas.openxmlformats.org/officeDocument/2006/relationships/image" Target="../media/image91.png"/><Relationship Id="rId13" Type="http://schemas.microsoft.com/office/2007/relationships/hdphoto" Target="../media/hdphoto5.wdp"/><Relationship Id="rId18" Type="http://schemas.openxmlformats.org/officeDocument/2006/relationships/image" Target="../media/image145.png"/><Relationship Id="rId3" Type="http://schemas.openxmlformats.org/officeDocument/2006/relationships/image" Target="../media/image86.png"/><Relationship Id="rId21" Type="http://schemas.openxmlformats.org/officeDocument/2006/relationships/image" Target="../media/image97.png"/><Relationship Id="rId7" Type="http://schemas.openxmlformats.org/officeDocument/2006/relationships/image" Target="../media/image90.png"/><Relationship Id="rId12" Type="http://schemas.openxmlformats.org/officeDocument/2006/relationships/image" Target="../media/image94.png"/><Relationship Id="rId17" Type="http://schemas.openxmlformats.org/officeDocument/2006/relationships/customXml" Target="../ink/ink2.xml"/><Relationship Id="rId2" Type="http://schemas.openxmlformats.org/officeDocument/2006/relationships/notesSlide" Target="../notesSlides/notesSlide24.xml"/><Relationship Id="rId16" Type="http://schemas.openxmlformats.org/officeDocument/2006/relationships/image" Target="../media/image144.png"/><Relationship Id="rId20"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89.png"/><Relationship Id="rId11" Type="http://schemas.microsoft.com/office/2007/relationships/hdphoto" Target="../media/hdphoto4.wdp"/><Relationship Id="rId5" Type="http://schemas.openxmlformats.org/officeDocument/2006/relationships/image" Target="../media/image88.png"/><Relationship Id="rId23" Type="http://schemas.openxmlformats.org/officeDocument/2006/relationships/image" Target="../media/image31.png"/><Relationship Id="rId10" Type="http://schemas.openxmlformats.org/officeDocument/2006/relationships/image" Target="../media/image93.png"/><Relationship Id="rId19" Type="http://schemas.openxmlformats.org/officeDocument/2006/relationships/image" Target="../media/image95.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customXml" Target="../ink/ink1.xml"/><Relationship Id="rId22"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5.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4.png"/><Relationship Id="rId17" Type="http://schemas.openxmlformats.org/officeDocument/2006/relationships/image" Target="../media/image31.png"/><Relationship Id="rId2" Type="http://schemas.openxmlformats.org/officeDocument/2006/relationships/notesSlide" Target="../notesSlides/notesSlide25.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64.png"/><Relationship Id="rId5" Type="http://schemas.openxmlformats.org/officeDocument/2006/relationships/image" Target="../media/image100.png"/><Relationship Id="rId15" Type="http://schemas.openxmlformats.org/officeDocument/2006/relationships/image" Target="../media/image66.png"/><Relationship Id="rId10" Type="http://schemas.openxmlformats.org/officeDocument/2006/relationships/image" Target="../media/image86.png"/><Relationship Id="rId4" Type="http://schemas.openxmlformats.org/officeDocument/2006/relationships/image" Target="../media/image99.png"/><Relationship Id="rId9" Type="http://schemas.openxmlformats.org/officeDocument/2006/relationships/image" Target="../media/image87.png"/><Relationship Id="rId14"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9.sv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33.xml"/><Relationship Id="rId6" Type="http://schemas.openxmlformats.org/officeDocument/2006/relationships/image" Target="../media/image32.tiff"/><Relationship Id="rId11" Type="http://schemas.openxmlformats.org/officeDocument/2006/relationships/hyperlink" Target="https://creativecommons.org/licenses/by/4.0/deed.de" TargetMode="External"/><Relationship Id="rId5" Type="http://schemas.openxmlformats.org/officeDocument/2006/relationships/image" Target="../media/image6.svg"/><Relationship Id="rId10" Type="http://schemas.openxmlformats.org/officeDocument/2006/relationships/image" Target="../media/image35.gif"/><Relationship Id="rId4" Type="http://schemas.openxmlformats.org/officeDocument/2006/relationships/image" Target="../media/image5.png"/><Relationship Id="rId9"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31.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7.sv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dirty="0"/>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dirty="0"/>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82663" y="6169917"/>
            <a:ext cx="6426674"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4000" b="1" dirty="0">
                <a:latin typeface="Aptos"/>
              </a:rPr>
              <a:t>VR Move Lernkarten Person B</a:t>
            </a:r>
            <a:endParaRPr sz="4000" dirty="0"/>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88230" y="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838" y="0"/>
            <a:ext cx="4899068" cy="630932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653755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a:extLst>
              <a:ext uri="{FF2B5EF4-FFF2-40B4-BE49-F238E27FC236}">
                <a16:creationId xmlns:a16="http://schemas.microsoft.com/office/drawing/2014/main" id="{0C5F91D3-9C12-BE48-2EBE-B4F29CDBB35B}"/>
              </a:ext>
            </a:extLst>
          </p:cNvPr>
          <p:cNvSpPr txBox="1">
            <a:spLocks/>
          </p:cNvSpPr>
          <p:nvPr/>
        </p:nvSpPr>
        <p:spPr bwMode="auto">
          <a:xfrm>
            <a:off x="1694782" y="1771775"/>
            <a:ext cx="9611393" cy="4033489"/>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2200" b="1" dirty="0">
                <a:solidFill>
                  <a:srgbClr val="000000"/>
                </a:solidFill>
                <a:latin typeface="Aptos" panose="020B0004020202020204" pitchFamily="34" charset="0"/>
              </a:rPr>
              <a:t>	Bewegungsrichtung:</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vorwärts, rückwärts, diagonal, nach unten, nach oben</a:t>
            </a:r>
          </a:p>
          <a:p>
            <a:r>
              <a:rPr lang="de-DE" sz="2200" dirty="0">
                <a:solidFill>
                  <a:srgbClr val="000000"/>
                </a:solidFill>
                <a:latin typeface="Aptos" panose="020B0004020202020204" pitchFamily="34" charset="0"/>
              </a:rPr>
              <a:t>	</a:t>
            </a:r>
          </a:p>
          <a:p>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Raumweg</a:t>
            </a:r>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Raumform</a:t>
            </a:r>
            <a:r>
              <a:rPr lang="de-DE" sz="2200" b="1" dirty="0">
                <a:solidFill>
                  <a:srgbClr val="000000"/>
                </a:solidFill>
                <a:latin typeface="Aptos" panose="020B0004020202020204" pitchFamily="34" charset="0"/>
              </a:rPr>
              <a:t>:</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gradlinig, kurvig 		 offen, geschlossen</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Raumebene:			 Raumdimension:</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hoch, mittel, tief		 eng, weit</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Ausrichtung im Raum:</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Front, Profil, Halbprofil, Rücken</a:t>
            </a:r>
            <a:br>
              <a:rPr lang="de-DE" sz="2200" dirty="0">
                <a:latin typeface="Aptos" panose="020B0004020202020204" pitchFamily="34" charset="0"/>
              </a:rPr>
            </a:br>
            <a:br>
              <a:rPr lang="de-DE" sz="2200" dirty="0">
                <a:latin typeface="Aptos" panose="020B0004020202020204" pitchFamily="34" charset="0"/>
              </a:rPr>
            </a:br>
            <a:r>
              <a:rPr lang="de-DE" sz="2200" dirty="0">
                <a:latin typeface="Aptos" panose="020B0004020202020204" pitchFamily="34" charset="0"/>
              </a:rPr>
              <a:t> </a:t>
            </a:r>
            <a:br>
              <a:rPr lang="de-DE" sz="1100" dirty="0"/>
            </a:br>
            <a:br>
              <a:rPr lang="de-DE" sz="1600" dirty="0"/>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pic>
        <p:nvPicPr>
          <p:cNvPr id="7" name="Grafik 6" descr="Ein Bild, das Text, Muster, nähen enthält.&#10;&#10;KI-generierte Inhalte können fehlerhaft sein.">
            <a:extLst>
              <a:ext uri="{FF2B5EF4-FFF2-40B4-BE49-F238E27FC236}">
                <a16:creationId xmlns:a16="http://schemas.microsoft.com/office/drawing/2014/main" id="{73E7587E-3662-0732-8281-A0AE25307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2304" y="4428889"/>
            <a:ext cx="1728192" cy="1701329"/>
          </a:xfrm>
          <a:prstGeom prst="rect">
            <a:avLst/>
          </a:prstGeom>
        </p:spPr>
      </p:pic>
      <p:pic>
        <p:nvPicPr>
          <p:cNvPr id="9" name="Grafik 8">
            <a:extLst>
              <a:ext uri="{FF2B5EF4-FFF2-40B4-BE49-F238E27FC236}">
                <a16:creationId xmlns:a16="http://schemas.microsoft.com/office/drawing/2014/main" id="{4320C2CC-CA94-49DC-07EF-2CFC3BB68829}"/>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015880" y="5438334"/>
            <a:ext cx="1447050" cy="1447050"/>
          </a:xfrm>
          <a:prstGeom prst="rect">
            <a:avLst/>
          </a:prstGeom>
        </p:spPr>
      </p:pic>
      <p:pic>
        <p:nvPicPr>
          <p:cNvPr id="12" name="Grafik 11">
            <a:extLst>
              <a:ext uri="{FF2B5EF4-FFF2-40B4-BE49-F238E27FC236}">
                <a16:creationId xmlns:a16="http://schemas.microsoft.com/office/drawing/2014/main" id="{E98F95E4-FA93-2858-9E5D-7E79EEBD0917}"/>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448176">
            <a:off x="7079884" y="5146745"/>
            <a:ext cx="786412" cy="786412"/>
          </a:xfrm>
          <a:prstGeom prst="rect">
            <a:avLst/>
          </a:prstGeom>
        </p:spPr>
      </p:pic>
      <p:sp>
        <p:nvSpPr>
          <p:cNvPr id="13" name="Freihandform: Form 12">
            <a:extLst>
              <a:ext uri="{FF2B5EF4-FFF2-40B4-BE49-F238E27FC236}">
                <a16:creationId xmlns:a16="http://schemas.microsoft.com/office/drawing/2014/main" id="{A6510B18-E50B-AD5D-6538-8161BC8DE5F2}"/>
              </a:ext>
            </a:extLst>
          </p:cNvPr>
          <p:cNvSpPr/>
          <p:nvPr/>
        </p:nvSpPr>
        <p:spPr bwMode="auto">
          <a:xfrm>
            <a:off x="1450134" y="2112885"/>
            <a:ext cx="893571" cy="844079"/>
          </a:xfrm>
          <a:custGeom>
            <a:avLst/>
            <a:gdLst>
              <a:gd name="connsiteX0" fmla="*/ 94581 w 893571"/>
              <a:gd name="connsiteY0" fmla="*/ 0 h 844079"/>
              <a:gd name="connsiteX1" fmla="*/ 50192 w 893571"/>
              <a:gd name="connsiteY1" fmla="*/ 195309 h 844079"/>
              <a:gd name="connsiteX2" fmla="*/ 23559 w 893571"/>
              <a:gd name="connsiteY2" fmla="*/ 266331 h 844079"/>
              <a:gd name="connsiteX3" fmla="*/ 5804 w 893571"/>
              <a:gd name="connsiteY3" fmla="*/ 346230 h 844079"/>
              <a:gd name="connsiteX4" fmla="*/ 14682 w 893571"/>
              <a:gd name="connsiteY4" fmla="*/ 381740 h 844079"/>
              <a:gd name="connsiteX5" fmla="*/ 67948 w 893571"/>
              <a:gd name="connsiteY5" fmla="*/ 426129 h 844079"/>
              <a:gd name="connsiteX6" fmla="*/ 103458 w 893571"/>
              <a:gd name="connsiteY6" fmla="*/ 470517 h 844079"/>
              <a:gd name="connsiteX7" fmla="*/ 209990 w 893571"/>
              <a:gd name="connsiteY7" fmla="*/ 514905 h 844079"/>
              <a:gd name="connsiteX8" fmla="*/ 289889 w 893571"/>
              <a:gd name="connsiteY8" fmla="*/ 497150 h 844079"/>
              <a:gd name="connsiteX9" fmla="*/ 325400 w 893571"/>
              <a:gd name="connsiteY9" fmla="*/ 479395 h 844079"/>
              <a:gd name="connsiteX10" fmla="*/ 369788 w 893571"/>
              <a:gd name="connsiteY10" fmla="*/ 470517 h 844079"/>
              <a:gd name="connsiteX11" fmla="*/ 423054 w 893571"/>
              <a:gd name="connsiteY11" fmla="*/ 452762 h 844079"/>
              <a:gd name="connsiteX12" fmla="*/ 449687 w 893571"/>
              <a:gd name="connsiteY12" fmla="*/ 426129 h 844079"/>
              <a:gd name="connsiteX13" fmla="*/ 476320 w 893571"/>
              <a:gd name="connsiteY13" fmla="*/ 417251 h 844079"/>
              <a:gd name="connsiteX14" fmla="*/ 547342 w 893571"/>
              <a:gd name="connsiteY14" fmla="*/ 399496 h 844079"/>
              <a:gd name="connsiteX15" fmla="*/ 600608 w 893571"/>
              <a:gd name="connsiteY15" fmla="*/ 408373 h 844079"/>
              <a:gd name="connsiteX16" fmla="*/ 627241 w 893571"/>
              <a:gd name="connsiteY16" fmla="*/ 443884 h 844079"/>
              <a:gd name="connsiteX17" fmla="*/ 644996 w 893571"/>
              <a:gd name="connsiteY17" fmla="*/ 470517 h 844079"/>
              <a:gd name="connsiteX18" fmla="*/ 662751 w 893571"/>
              <a:gd name="connsiteY18" fmla="*/ 541538 h 844079"/>
              <a:gd name="connsiteX19" fmla="*/ 653874 w 893571"/>
              <a:gd name="connsiteY19" fmla="*/ 577049 h 844079"/>
              <a:gd name="connsiteX20" fmla="*/ 644996 w 893571"/>
              <a:gd name="connsiteY20" fmla="*/ 621437 h 844079"/>
              <a:gd name="connsiteX21" fmla="*/ 618363 w 893571"/>
              <a:gd name="connsiteY21" fmla="*/ 710214 h 844079"/>
              <a:gd name="connsiteX22" fmla="*/ 609485 w 893571"/>
              <a:gd name="connsiteY22" fmla="*/ 745725 h 844079"/>
              <a:gd name="connsiteX23" fmla="*/ 618363 w 893571"/>
              <a:gd name="connsiteY23" fmla="*/ 807868 h 844079"/>
              <a:gd name="connsiteX24" fmla="*/ 644996 w 893571"/>
              <a:gd name="connsiteY24" fmla="*/ 816746 h 844079"/>
              <a:gd name="connsiteX25" fmla="*/ 689384 w 893571"/>
              <a:gd name="connsiteY25" fmla="*/ 825624 h 844079"/>
              <a:gd name="connsiteX26" fmla="*/ 760406 w 893571"/>
              <a:gd name="connsiteY26" fmla="*/ 834501 h 844079"/>
              <a:gd name="connsiteX27" fmla="*/ 822549 w 893571"/>
              <a:gd name="connsiteY27" fmla="*/ 843379 h 844079"/>
              <a:gd name="connsiteX28" fmla="*/ 893571 w 893571"/>
              <a:gd name="connsiteY28" fmla="*/ 843379 h 84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3571" h="844079">
                <a:moveTo>
                  <a:pt x="94581" y="0"/>
                </a:moveTo>
                <a:cubicBezTo>
                  <a:pt x="79785" y="65103"/>
                  <a:pt x="67394" y="130800"/>
                  <a:pt x="50192" y="195309"/>
                </a:cubicBezTo>
                <a:cubicBezTo>
                  <a:pt x="43677" y="219739"/>
                  <a:pt x="30505" y="242020"/>
                  <a:pt x="23559" y="266331"/>
                </a:cubicBezTo>
                <a:cubicBezTo>
                  <a:pt x="-38920" y="485013"/>
                  <a:pt x="47441" y="221323"/>
                  <a:pt x="5804" y="346230"/>
                </a:cubicBezTo>
                <a:cubicBezTo>
                  <a:pt x="8763" y="358067"/>
                  <a:pt x="8629" y="371147"/>
                  <a:pt x="14682" y="381740"/>
                </a:cubicBezTo>
                <a:cubicBezTo>
                  <a:pt x="34073" y="415674"/>
                  <a:pt x="43435" y="401615"/>
                  <a:pt x="67948" y="426129"/>
                </a:cubicBezTo>
                <a:cubicBezTo>
                  <a:pt x="81346" y="439527"/>
                  <a:pt x="88662" y="458680"/>
                  <a:pt x="103458" y="470517"/>
                </a:cubicBezTo>
                <a:cubicBezTo>
                  <a:pt x="128461" y="490519"/>
                  <a:pt x="180321" y="505016"/>
                  <a:pt x="209990" y="514905"/>
                </a:cubicBezTo>
                <a:cubicBezTo>
                  <a:pt x="236623" y="508987"/>
                  <a:pt x="263813" y="505173"/>
                  <a:pt x="289889" y="497150"/>
                </a:cubicBezTo>
                <a:cubicBezTo>
                  <a:pt x="302538" y="493258"/>
                  <a:pt x="312845" y="483580"/>
                  <a:pt x="325400" y="479395"/>
                </a:cubicBezTo>
                <a:cubicBezTo>
                  <a:pt x="339715" y="474623"/>
                  <a:pt x="355231" y="474487"/>
                  <a:pt x="369788" y="470517"/>
                </a:cubicBezTo>
                <a:cubicBezTo>
                  <a:pt x="387844" y="465593"/>
                  <a:pt x="405299" y="458680"/>
                  <a:pt x="423054" y="452762"/>
                </a:cubicBezTo>
                <a:cubicBezTo>
                  <a:pt x="431932" y="443884"/>
                  <a:pt x="439241" y="433093"/>
                  <a:pt x="449687" y="426129"/>
                </a:cubicBezTo>
                <a:cubicBezTo>
                  <a:pt x="457473" y="420938"/>
                  <a:pt x="467242" y="419521"/>
                  <a:pt x="476320" y="417251"/>
                </a:cubicBezTo>
                <a:lnTo>
                  <a:pt x="547342" y="399496"/>
                </a:lnTo>
                <a:cubicBezTo>
                  <a:pt x="565097" y="402455"/>
                  <a:pt x="584873" y="399631"/>
                  <a:pt x="600608" y="408373"/>
                </a:cubicBezTo>
                <a:cubicBezTo>
                  <a:pt x="613542" y="415559"/>
                  <a:pt x="618641" y="431844"/>
                  <a:pt x="627241" y="443884"/>
                </a:cubicBezTo>
                <a:cubicBezTo>
                  <a:pt x="633443" y="452566"/>
                  <a:pt x="640224" y="460974"/>
                  <a:pt x="644996" y="470517"/>
                </a:cubicBezTo>
                <a:cubicBezTo>
                  <a:pt x="654097" y="488719"/>
                  <a:pt x="659374" y="524650"/>
                  <a:pt x="662751" y="541538"/>
                </a:cubicBezTo>
                <a:cubicBezTo>
                  <a:pt x="659792" y="553375"/>
                  <a:pt x="656521" y="565138"/>
                  <a:pt x="653874" y="577049"/>
                </a:cubicBezTo>
                <a:cubicBezTo>
                  <a:pt x="650601" y="591779"/>
                  <a:pt x="648884" y="606857"/>
                  <a:pt x="644996" y="621437"/>
                </a:cubicBezTo>
                <a:cubicBezTo>
                  <a:pt x="637035" y="651289"/>
                  <a:pt x="626851" y="680507"/>
                  <a:pt x="618363" y="710214"/>
                </a:cubicBezTo>
                <a:cubicBezTo>
                  <a:pt x="615011" y="721946"/>
                  <a:pt x="612444" y="733888"/>
                  <a:pt x="609485" y="745725"/>
                </a:cubicBezTo>
                <a:cubicBezTo>
                  <a:pt x="612444" y="766439"/>
                  <a:pt x="609005" y="789152"/>
                  <a:pt x="618363" y="807868"/>
                </a:cubicBezTo>
                <a:cubicBezTo>
                  <a:pt x="622548" y="816238"/>
                  <a:pt x="635918" y="814476"/>
                  <a:pt x="644996" y="816746"/>
                </a:cubicBezTo>
                <a:cubicBezTo>
                  <a:pt x="659634" y="820406"/>
                  <a:pt x="674470" y="823330"/>
                  <a:pt x="689384" y="825624"/>
                </a:cubicBezTo>
                <a:cubicBezTo>
                  <a:pt x="712965" y="829252"/>
                  <a:pt x="736757" y="831348"/>
                  <a:pt x="760406" y="834501"/>
                </a:cubicBezTo>
                <a:cubicBezTo>
                  <a:pt x="781147" y="837266"/>
                  <a:pt x="801671" y="841987"/>
                  <a:pt x="822549" y="843379"/>
                </a:cubicBezTo>
                <a:cubicBezTo>
                  <a:pt x="846171" y="844954"/>
                  <a:pt x="869897" y="843379"/>
                  <a:pt x="893571" y="843379"/>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Freihandform: Form 22">
            <a:extLst>
              <a:ext uri="{FF2B5EF4-FFF2-40B4-BE49-F238E27FC236}">
                <a16:creationId xmlns:a16="http://schemas.microsoft.com/office/drawing/2014/main" id="{06A96FD5-0BD3-90AD-372E-B6ED73DB48CE}"/>
              </a:ext>
            </a:extLst>
          </p:cNvPr>
          <p:cNvSpPr/>
          <p:nvPr/>
        </p:nvSpPr>
        <p:spPr bwMode="auto">
          <a:xfrm>
            <a:off x="3844760" y="2244082"/>
            <a:ext cx="2877450" cy="2207727"/>
          </a:xfrm>
          <a:custGeom>
            <a:avLst/>
            <a:gdLst>
              <a:gd name="connsiteX0" fmla="*/ 1171123 w 2877450"/>
              <a:gd name="connsiteY0" fmla="*/ 916368 h 2207727"/>
              <a:gd name="connsiteX1" fmla="*/ 2325221 w 2877450"/>
              <a:gd name="connsiteY1" fmla="*/ 2132609 h 2207727"/>
              <a:gd name="connsiteX2" fmla="*/ 2849003 w 2877450"/>
              <a:gd name="connsiteY2" fmla="*/ 1990567 h 2207727"/>
              <a:gd name="connsiteX3" fmla="*/ 2742471 w 2877450"/>
              <a:gd name="connsiteY3" fmla="*/ 1280353 h 2207727"/>
              <a:gd name="connsiteX4" fmla="*/ 2192056 w 2877450"/>
              <a:gd name="connsiteY4" fmla="*/ 1182699 h 2207727"/>
              <a:gd name="connsiteX5" fmla="*/ 1961236 w 2877450"/>
              <a:gd name="connsiteY5" fmla="*/ 1351374 h 2207727"/>
              <a:gd name="connsiteX6" fmla="*/ 88048 w 2877450"/>
              <a:gd name="connsiteY6" fmla="*/ 1968 h 2207727"/>
              <a:gd name="connsiteX7" fmla="*/ 478665 w 2877450"/>
              <a:gd name="connsiteY7" fmla="*/ 1111677 h 22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450" h="2207727">
                <a:moveTo>
                  <a:pt x="1171123" y="916368"/>
                </a:moveTo>
                <a:cubicBezTo>
                  <a:pt x="1608348" y="1434972"/>
                  <a:pt x="2045574" y="1953576"/>
                  <a:pt x="2325221" y="2132609"/>
                </a:cubicBezTo>
                <a:cubicBezTo>
                  <a:pt x="2604868" y="2311642"/>
                  <a:pt x="2779461" y="2132610"/>
                  <a:pt x="2849003" y="1990567"/>
                </a:cubicBezTo>
                <a:cubicBezTo>
                  <a:pt x="2918545" y="1848524"/>
                  <a:pt x="2851962" y="1414998"/>
                  <a:pt x="2742471" y="1280353"/>
                </a:cubicBezTo>
                <a:cubicBezTo>
                  <a:pt x="2632980" y="1145708"/>
                  <a:pt x="2322262" y="1170862"/>
                  <a:pt x="2192056" y="1182699"/>
                </a:cubicBezTo>
                <a:cubicBezTo>
                  <a:pt x="2061850" y="1194536"/>
                  <a:pt x="2311904" y="1548162"/>
                  <a:pt x="1961236" y="1351374"/>
                </a:cubicBezTo>
                <a:cubicBezTo>
                  <a:pt x="1610568" y="1154586"/>
                  <a:pt x="335143" y="41917"/>
                  <a:pt x="88048" y="1968"/>
                </a:cubicBezTo>
                <a:cubicBezTo>
                  <a:pt x="-159047" y="-37982"/>
                  <a:pt x="159809" y="536847"/>
                  <a:pt x="478665" y="111167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Freihandform: Form 26">
            <a:extLst>
              <a:ext uri="{FF2B5EF4-FFF2-40B4-BE49-F238E27FC236}">
                <a16:creationId xmlns:a16="http://schemas.microsoft.com/office/drawing/2014/main" id="{7FE62EAD-0867-4E05-36E7-8F0913FAA1F9}"/>
              </a:ext>
            </a:extLst>
          </p:cNvPr>
          <p:cNvSpPr/>
          <p:nvPr/>
        </p:nvSpPr>
        <p:spPr bwMode="auto">
          <a:xfrm>
            <a:off x="4810027" y="2492896"/>
            <a:ext cx="1187729" cy="1018217"/>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3" name="Gruppieren 42">
            <a:extLst>
              <a:ext uri="{FF2B5EF4-FFF2-40B4-BE49-F238E27FC236}">
                <a16:creationId xmlns:a16="http://schemas.microsoft.com/office/drawing/2014/main" id="{A7A3B4AF-6065-306D-73D5-33D080B9B9E3}"/>
              </a:ext>
            </a:extLst>
          </p:cNvPr>
          <p:cNvGrpSpPr/>
          <p:nvPr/>
        </p:nvGrpSpPr>
        <p:grpSpPr>
          <a:xfrm rot="18495183">
            <a:off x="8851020" y="2751793"/>
            <a:ext cx="1134670" cy="496408"/>
            <a:chOff x="9201073" y="2775987"/>
            <a:chExt cx="1134670" cy="496408"/>
          </a:xfrm>
        </p:grpSpPr>
        <p:sp>
          <p:nvSpPr>
            <p:cNvPr id="22" name="Ellipse 21">
              <a:extLst>
                <a:ext uri="{FF2B5EF4-FFF2-40B4-BE49-F238E27FC236}">
                  <a16:creationId xmlns:a16="http://schemas.microsoft.com/office/drawing/2014/main" id="{C6212F4E-8715-C840-6C3D-06A6EB62DAB0}"/>
                </a:ext>
              </a:extLst>
            </p:cNvPr>
            <p:cNvSpPr/>
            <p:nvPr/>
          </p:nvSpPr>
          <p:spPr bwMode="auto">
            <a:xfrm>
              <a:off x="9201073" y="2780928"/>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E129712-CC99-0C90-FC6B-600274603803}"/>
                </a:ext>
              </a:extLst>
            </p:cNvPr>
            <p:cNvSpPr/>
            <p:nvPr/>
          </p:nvSpPr>
          <p:spPr bwMode="auto">
            <a:xfrm>
              <a:off x="9768408" y="2775987"/>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42" name="Gruppieren 41">
            <a:extLst>
              <a:ext uri="{FF2B5EF4-FFF2-40B4-BE49-F238E27FC236}">
                <a16:creationId xmlns:a16="http://schemas.microsoft.com/office/drawing/2014/main" id="{D8AE1243-14C8-D883-D227-CE4CFC926D1D}"/>
              </a:ext>
            </a:extLst>
          </p:cNvPr>
          <p:cNvGrpSpPr/>
          <p:nvPr/>
        </p:nvGrpSpPr>
        <p:grpSpPr>
          <a:xfrm rot="983752">
            <a:off x="980119" y="2379437"/>
            <a:ext cx="1263707" cy="668782"/>
            <a:chOff x="551384" y="2126693"/>
            <a:chExt cx="1263707" cy="668782"/>
          </a:xfrm>
        </p:grpSpPr>
        <p:cxnSp>
          <p:nvCxnSpPr>
            <p:cNvPr id="19" name="Gerader Verbinder 18">
              <a:extLst>
                <a:ext uri="{FF2B5EF4-FFF2-40B4-BE49-F238E27FC236}">
                  <a16:creationId xmlns:a16="http://schemas.microsoft.com/office/drawing/2014/main" id="{0CDEF590-2A03-D8EC-260C-EFAB82FA4CE2}"/>
                </a:ext>
              </a:extLst>
            </p:cNvPr>
            <p:cNvCxnSpPr>
              <a:cxnSpLocks/>
            </p:cNvCxnSpPr>
            <p:nvPr/>
          </p:nvCxnSpPr>
          <p:spPr bwMode="auto">
            <a:xfrm>
              <a:off x="1103742" y="22768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a16="http://schemas.microsoft.com/office/drawing/2014/main" id="{38AD8D5E-E9D6-3063-A61C-55F06B106E99}"/>
                </a:ext>
              </a:extLst>
            </p:cNvPr>
            <p:cNvCxnSpPr>
              <a:cxnSpLocks/>
            </p:cNvCxnSpPr>
            <p:nvPr/>
          </p:nvCxnSpPr>
          <p:spPr bwMode="auto">
            <a:xfrm flipH="1">
              <a:off x="735716" y="22768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a16="http://schemas.microsoft.com/office/drawing/2014/main" id="{D9FA1C4D-BD9D-719E-E80C-F987C11911BE}"/>
                </a:ext>
              </a:extLst>
            </p:cNvPr>
            <p:cNvCxnSpPr>
              <a:cxnSpLocks/>
            </p:cNvCxnSpPr>
            <p:nvPr/>
          </p:nvCxnSpPr>
          <p:spPr bwMode="auto">
            <a:xfrm flipH="1">
              <a:off x="1271464" y="24292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46B86172-558B-D318-8365-984203B11408}"/>
                </a:ext>
              </a:extLst>
            </p:cNvPr>
            <p:cNvCxnSpPr>
              <a:cxnSpLocks/>
            </p:cNvCxnSpPr>
            <p:nvPr/>
          </p:nvCxnSpPr>
          <p:spPr bwMode="auto">
            <a:xfrm>
              <a:off x="1631504" y="24292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a16="http://schemas.microsoft.com/office/drawing/2014/main" id="{F0E56C52-370E-4063-DAC7-9D6C471507E8}"/>
                </a:ext>
              </a:extLst>
            </p:cNvPr>
            <p:cNvCxnSpPr>
              <a:cxnSpLocks/>
            </p:cNvCxnSpPr>
            <p:nvPr/>
          </p:nvCxnSpPr>
          <p:spPr bwMode="auto">
            <a:xfrm>
              <a:off x="551384" y="2126693"/>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sp>
        <p:nvSpPr>
          <p:cNvPr id="44" name="Rechteck 43">
            <a:extLst>
              <a:ext uri="{FF2B5EF4-FFF2-40B4-BE49-F238E27FC236}">
                <a16:creationId xmlns:a16="http://schemas.microsoft.com/office/drawing/2014/main" id="{1A1EE645-4C31-5F03-B705-B7548A09C7A7}"/>
              </a:ext>
            </a:extLst>
          </p:cNvPr>
          <p:cNvSpPr/>
          <p:nvPr/>
        </p:nvSpPr>
        <p:spPr bwMode="auto">
          <a:xfrm rot="18407236">
            <a:off x="10270983" y="2858432"/>
            <a:ext cx="864096" cy="525448"/>
          </a:xfrm>
          <a:prstGeom prst="rect">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F862BC80-8107-EBAA-544D-84D67040EDF5}"/>
              </a:ext>
            </a:extLst>
          </p:cNvPr>
          <p:cNvGrpSpPr/>
          <p:nvPr/>
        </p:nvGrpSpPr>
        <p:grpSpPr>
          <a:xfrm>
            <a:off x="551384" y="0"/>
            <a:ext cx="11640616" cy="645958"/>
            <a:chOff x="551384" y="0"/>
            <a:chExt cx="11640616" cy="645958"/>
          </a:xfrm>
        </p:grpSpPr>
        <p:sp>
          <p:nvSpPr>
            <p:cNvPr id="18" name="Rechteck 17">
              <a:extLst>
                <a:ext uri="{FF2B5EF4-FFF2-40B4-BE49-F238E27FC236}">
                  <a16:creationId xmlns:a16="http://schemas.microsoft.com/office/drawing/2014/main" id="{FA334A01-189E-FCE6-4628-C2FB99C016EE}"/>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itel 1">
              <a:extLst>
                <a:ext uri="{FF2B5EF4-FFF2-40B4-BE49-F238E27FC236}">
                  <a16:creationId xmlns:a16="http://schemas.microsoft.com/office/drawing/2014/main" id="{D95555B2-DF5B-4703-BA48-BCB31E8978D1}"/>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Gestaltungskriterium Raum	 	</a:t>
              </a:r>
              <a:r>
                <a:rPr lang="de-DE" sz="3000" b="1" dirty="0">
                  <a:latin typeface="Aptos" panose="020B0004020202020204" pitchFamily="34" charset="0"/>
                </a:rPr>
                <a:t>Info</a:t>
              </a:r>
              <a:r>
                <a:rPr lang="de-DE" sz="3000" dirty="0">
                  <a:latin typeface="Aptos" panose="020B0004020202020204" pitchFamily="34" charset="0"/>
                </a:rPr>
                <a:t>  	       Person A/B </a:t>
              </a:r>
            </a:p>
          </p:txBody>
        </p:sp>
        <p:sp>
          <p:nvSpPr>
            <p:cNvPr id="21" name="Rechteck 20">
              <a:extLst>
                <a:ext uri="{FF2B5EF4-FFF2-40B4-BE49-F238E27FC236}">
                  <a16:creationId xmlns:a16="http://schemas.microsoft.com/office/drawing/2014/main" id="{5FA13C4D-C5B2-7275-57E5-933B2C9242E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25" name="Textfeld 24">
            <a:extLst>
              <a:ext uri="{FF2B5EF4-FFF2-40B4-BE49-F238E27FC236}">
                <a16:creationId xmlns:a16="http://schemas.microsoft.com/office/drawing/2014/main" id="{240BCDD4-BC31-455D-B2FE-288833D50586}"/>
              </a:ext>
            </a:extLst>
          </p:cNvPr>
          <p:cNvSpPr txBox="1"/>
          <p:nvPr/>
        </p:nvSpPr>
        <p:spPr bwMode="auto">
          <a:xfrm>
            <a:off x="11208568" y="6376208"/>
            <a:ext cx="864096" cy="369332"/>
          </a:xfrm>
          <a:prstGeom prst="rect">
            <a:avLst/>
          </a:prstGeom>
          <a:noFill/>
        </p:spPr>
        <p:txBody>
          <a:bodyPr wrap="square" rtlCol="0">
            <a:spAutoFit/>
          </a:bodyPr>
          <a:lstStyle/>
          <a:p>
            <a:r>
              <a:rPr lang="de-DE" b="1" dirty="0"/>
              <a:t>Karte 6 </a:t>
            </a:r>
          </a:p>
        </p:txBody>
      </p:sp>
      <p:sp>
        <p:nvSpPr>
          <p:cNvPr id="26" name="Ellipse 25">
            <a:extLst>
              <a:ext uri="{FF2B5EF4-FFF2-40B4-BE49-F238E27FC236}">
                <a16:creationId xmlns:a16="http://schemas.microsoft.com/office/drawing/2014/main" id="{D0AAB718-02FE-4D1A-BFBC-2F95BAB44E27}"/>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Grafik 27">
            <a:extLst>
              <a:ext uri="{FF2B5EF4-FFF2-40B4-BE49-F238E27FC236}">
                <a16:creationId xmlns:a16="http://schemas.microsoft.com/office/drawing/2014/main" id="{39675866-2909-4B7A-A297-BC8499DB27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643524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1559496" y="908720"/>
            <a:ext cx="3960440" cy="1200329"/>
          </a:xfrm>
          <a:prstGeom prst="rect">
            <a:avLst/>
          </a:prstGeom>
          <a:solidFill>
            <a:schemeClr val="accent4">
              <a:lumMod val="20000"/>
              <a:lumOff val="80000"/>
            </a:schemeClr>
          </a:solidFill>
        </p:spPr>
        <p:txBody>
          <a:bodyPr wrap="square">
            <a:spAutoFit/>
          </a:bodyPr>
          <a:lstStyle/>
          <a:p>
            <a:pPr algn="ctr"/>
            <a:endParaRPr lang="de-DE" sz="2400" b="1" dirty="0">
              <a:latin typeface="Aptos" panose="020B0004020202020204"/>
            </a:endParaRPr>
          </a:p>
          <a:p>
            <a:r>
              <a:rPr lang="de-DE" sz="2400" b="1" dirty="0" err="1">
                <a:latin typeface="Aptos" panose="020B0004020202020204"/>
              </a:rPr>
              <a:t>Raumwege</a:t>
            </a:r>
            <a:r>
              <a:rPr lang="de-DE" sz="2400" b="1" dirty="0">
                <a:latin typeface="Aptos" panose="020B0004020202020204"/>
              </a:rPr>
              <a:t> und Raumformen</a:t>
            </a:r>
          </a:p>
          <a:p>
            <a:pPr algn="ctr"/>
            <a:endParaRPr lang="de-DE" sz="2400" b="1" dirty="0">
              <a:latin typeface="Aptos" panose="020B0004020202020204"/>
            </a:endParaRP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rgbClr val="00E5B6"/>
          </a:solidFill>
        </p:spPr>
        <p:txBody>
          <a:bodyPr wrap="square" rtlCol="0">
            <a:spAutoFit/>
          </a:bodyPr>
          <a:lstStyle/>
          <a:p>
            <a:r>
              <a:rPr lang="de-DE" sz="3200" b="1" dirty="0">
                <a:latin typeface="Aptos" panose="020B0004020202020204"/>
              </a:rPr>
              <a:t>		VR Move 		Unterrichtseinheit 2		         Karten 7-10</a:t>
            </a:r>
          </a:p>
        </p:txBody>
      </p:sp>
      <p:sp>
        <p:nvSpPr>
          <p:cNvPr id="9" name="Ellipse 8">
            <a:extLst>
              <a:ext uri="{FF2B5EF4-FFF2-40B4-BE49-F238E27FC236}">
                <a16:creationId xmlns:a16="http://schemas.microsoft.com/office/drawing/2014/main" id="{F11510A7-DAAD-40CE-9D6F-CC4E8CF596D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22703419-20C3-46A0-B019-382563EB11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47158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3329418-7AE8-2F07-684B-8F2B9ACA090C}"/>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31D21C8-B381-3058-6735-02DD2D469482}"/>
              </a:ext>
            </a:extLst>
          </p:cNvPr>
          <p:cNvSpPr txBox="1">
            <a:spLocks/>
          </p:cNvSpPr>
          <p:nvPr/>
        </p:nvSpPr>
        <p:spPr bwMode="auto">
          <a:xfrm>
            <a:off x="2208002" y="1354838"/>
            <a:ext cx="9572153" cy="479522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latin typeface="Aptos" panose="020B0004020202020204" pitchFamily="34" charset="0"/>
              </a:rPr>
              <a:t>1.	Du startest </a:t>
            </a:r>
            <a:r>
              <a:rPr lang="de-DE" sz="1800" b="1" dirty="0">
                <a:solidFill>
                  <a:srgbClr val="000000"/>
                </a:solidFill>
                <a:latin typeface="Aptos" panose="020B0004020202020204" pitchFamily="34" charset="0"/>
              </a:rPr>
              <a:t>mit</a:t>
            </a:r>
            <a:r>
              <a:rPr lang="de-DE" sz="1800" dirty="0">
                <a:solidFill>
                  <a:srgbClr val="000000"/>
                </a:solidFill>
                <a:latin typeface="Aptos" panose="020B0004020202020204" pitchFamily="34" charset="0"/>
              </a:rPr>
              <a:t> der VR-Brille in einem leeren Raum, in Open </a:t>
            </a:r>
            <a:r>
              <a:rPr lang="de-DE" sz="1800" dirty="0" err="1">
                <a:solidFill>
                  <a:srgbClr val="000000"/>
                </a:solidFill>
                <a:latin typeface="Aptos" panose="020B0004020202020204" pitchFamily="34" charset="0"/>
              </a:rPr>
              <a:t>Brush</a:t>
            </a:r>
            <a:r>
              <a:rPr lang="de-DE" sz="1800" dirty="0">
                <a:solidFill>
                  <a:srgbClr val="000000"/>
                </a:solidFill>
                <a:latin typeface="Aptos" panose="020B0004020202020204" pitchFamily="34" charset="0"/>
              </a:rPr>
              <a:t>. 	Zeichne großflächig viele runde, geschlossene Raumformen (z.B. 8,O). Nutze dabei alle 	Ebenen, die dir einfallen (d.h. nicht nur am Boden). Überreiche dann die Brille an dein 	Teammitglied. </a:t>
            </a:r>
            <a:r>
              <a:rPr lang="de-DE" sz="1800" dirty="0">
                <a:solidFill>
                  <a:srgbClr val="000000"/>
                </a:solidFill>
                <a:effectLst/>
                <a:latin typeface="Aptos" panose="020B0004020202020204" pitchFamily="34" charset="0"/>
              </a:rPr>
              <a:t> </a:t>
            </a:r>
          </a:p>
          <a:p>
            <a:endParaRPr lang="de-DE" sz="1800" dirty="0">
              <a:solidFill>
                <a:srgbClr val="000000"/>
              </a:solidFill>
              <a:effectLst/>
              <a:latin typeface="Aptos" panose="020B0004020202020204" pitchFamily="34" charset="0"/>
            </a:endParaRPr>
          </a:p>
          <a:p>
            <a:r>
              <a:rPr lang="de-DE" sz="1800" dirty="0">
                <a:solidFill>
                  <a:srgbClr val="000000"/>
                </a:solidFill>
                <a:latin typeface="Aptos" panose="020B0004020202020204" pitchFamily="34" charset="0"/>
              </a:rPr>
              <a:t>2.	Dein Teammitglied soll nun deine gezeichneten, runden Formen mit verschiedenen 	Körperteilen abfahren. Nutzt dafür die zugehörige Tabelle (Seite 8) und überlegt euch 	noch min. 2 weitere Körperteile die euch in Bewegung bringen. Du sagst zuerst an, wann 	welches Körperteil benutzt wird und hakst es in der Tabelle ab.</a:t>
            </a:r>
          </a:p>
          <a:p>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3.	Jetzt wird wieder getauscht: Dein Teammitglied zeichnet dir einen neuen Parcours! 	Übernimm die Brille und setze sie auf. Fahre nun mit verschiedenen Körperteilen die 	gezeichneten eckigen Raumformen deines Teammitgliedes ab. Dein Teammitglied gibt 	an, wann du welches Körperteil benutzen sollst. </a:t>
            </a:r>
          </a:p>
          <a:p>
            <a:endParaRPr lang="de-DE" sz="1800" dirty="0">
              <a:solidFill>
                <a:srgbClr val="000000"/>
              </a:solidFill>
              <a:latin typeface="Aptos" panose="020B0004020202020204" pitchFamily="34" charset="0"/>
            </a:endParaRPr>
          </a:p>
          <a:p>
            <a:r>
              <a:rPr lang="de-DE" sz="1800" b="1" dirty="0">
                <a:solidFill>
                  <a:srgbClr val="000000"/>
                </a:solidFill>
                <a:latin typeface="Aptos" panose="020B0004020202020204" pitchFamily="34" charset="0"/>
              </a:rPr>
              <a:t>	Bemerkung: Da ihr den Sketch zwischendurch nicht löscht, habt ihr jetzt einen Parcours 	aus eckigen und runden, geschlossenen Raumformen.</a:t>
            </a:r>
          </a:p>
          <a:p>
            <a:r>
              <a:rPr lang="de-DE" sz="1800" b="1" dirty="0">
                <a:solidFill>
                  <a:srgbClr val="000000"/>
                </a:solidFill>
                <a:latin typeface="Aptos" panose="020B0004020202020204" pitchFamily="34" charset="0"/>
              </a:rPr>
              <a:t>	</a:t>
            </a: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870EB516-BA97-4FDF-81BD-6B8CDD8111D0}"/>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F10FDB54-3014-4F6C-88A0-3BCE6456247F}"/>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521C7FA2-3470-48C0-B578-87348DEEE0D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und Raumformen		1/3		Person B </a:t>
              </a:r>
            </a:p>
          </p:txBody>
        </p:sp>
        <p:sp>
          <p:nvSpPr>
            <p:cNvPr id="14" name="Rechteck 13">
              <a:extLst>
                <a:ext uri="{FF2B5EF4-FFF2-40B4-BE49-F238E27FC236}">
                  <a16:creationId xmlns:a16="http://schemas.microsoft.com/office/drawing/2014/main" id="{6BDC5B78-AE92-460A-8B3A-68C62B808AD1}"/>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7" name="Grafik 6">
            <a:extLst>
              <a:ext uri="{FF2B5EF4-FFF2-40B4-BE49-F238E27FC236}">
                <a16:creationId xmlns:a16="http://schemas.microsoft.com/office/drawing/2014/main" id="{C16D8C51-5809-64A9-5E0B-4D52C06EC36B}"/>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293000"/>
            <a:ext cx="1698972" cy="1698972"/>
          </a:xfrm>
          <a:prstGeom prst="rect">
            <a:avLst/>
          </a:prstGeom>
        </p:spPr>
      </p:pic>
      <p:pic>
        <p:nvPicPr>
          <p:cNvPr id="8" name="Grafik 7">
            <a:extLst>
              <a:ext uri="{FF2B5EF4-FFF2-40B4-BE49-F238E27FC236}">
                <a16:creationId xmlns:a16="http://schemas.microsoft.com/office/drawing/2014/main" id="{252380DE-8B0D-5052-DDE5-77D14D8F6C3E}"/>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213993" y="1110801"/>
            <a:ext cx="1993575" cy="1993575"/>
          </a:xfrm>
          <a:prstGeom prst="rect">
            <a:avLst/>
          </a:prstGeom>
        </p:spPr>
      </p:pic>
      <p:sp>
        <p:nvSpPr>
          <p:cNvPr id="16" name="Textfeld 15">
            <a:extLst>
              <a:ext uri="{FF2B5EF4-FFF2-40B4-BE49-F238E27FC236}">
                <a16:creationId xmlns:a16="http://schemas.microsoft.com/office/drawing/2014/main" id="{25788AED-5A36-4319-8E31-3E3FBE25AA5F}"/>
              </a:ext>
            </a:extLst>
          </p:cNvPr>
          <p:cNvSpPr txBox="1"/>
          <p:nvPr/>
        </p:nvSpPr>
        <p:spPr bwMode="auto">
          <a:xfrm>
            <a:off x="11208568" y="6376208"/>
            <a:ext cx="864096" cy="369332"/>
          </a:xfrm>
          <a:prstGeom prst="rect">
            <a:avLst/>
          </a:prstGeom>
          <a:noFill/>
        </p:spPr>
        <p:txBody>
          <a:bodyPr wrap="square" rtlCol="0">
            <a:spAutoFit/>
          </a:bodyPr>
          <a:lstStyle/>
          <a:p>
            <a:r>
              <a:rPr lang="de-DE" b="1" dirty="0"/>
              <a:t>Karte 7 </a:t>
            </a:r>
          </a:p>
        </p:txBody>
      </p:sp>
      <p:sp>
        <p:nvSpPr>
          <p:cNvPr id="11" name="Ellipse 10">
            <a:extLst>
              <a:ext uri="{FF2B5EF4-FFF2-40B4-BE49-F238E27FC236}">
                <a16:creationId xmlns:a16="http://schemas.microsoft.com/office/drawing/2014/main" id="{7BD6AF63-6409-42C5-9E94-8EA5F6B5451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C54009DC-1096-4FBA-A65B-99CE842F82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912965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346CC88-D80F-A364-E29A-3402F4FE7C4D}"/>
            </a:ext>
          </a:extLst>
        </p:cNvPr>
        <p:cNvGrpSpPr/>
        <p:nvPr/>
      </p:nvGrpSpPr>
      <p:grpSpPr bwMode="auto">
        <a:xfrm>
          <a:off x="0" y="0"/>
          <a:ext cx="0" cy="0"/>
          <a:chOff x="0" y="0"/>
          <a:chExt cx="0" cy="0"/>
        </a:xfrm>
      </p:grpSpPr>
      <p:sp>
        <p:nvSpPr>
          <p:cNvPr id="3" name="Rechteck 2">
            <a:extLst>
              <a:ext uri="{FF2B5EF4-FFF2-40B4-BE49-F238E27FC236}">
                <a16:creationId xmlns:a16="http://schemas.microsoft.com/office/drawing/2014/main" id="{897981E4-4142-F3A8-1D9A-E9BB4AF32242}"/>
              </a:ext>
            </a:extLst>
          </p:cNvPr>
          <p:cNvSpPr/>
          <p:nvPr/>
        </p:nvSpPr>
        <p:spPr bwMode="auto">
          <a:xfrm>
            <a:off x="2031933" y="1450602"/>
            <a:ext cx="8640960" cy="49194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905206D-89EC-9EF7-962E-411990C9384C}"/>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623657" y="729174"/>
            <a:ext cx="936104" cy="936104"/>
          </a:xfrm>
          <a:prstGeom prst="rect">
            <a:avLst/>
          </a:prstGeom>
        </p:spPr>
      </p:pic>
      <p:pic>
        <p:nvPicPr>
          <p:cNvPr id="13" name="Grafik 12">
            <a:extLst>
              <a:ext uri="{FF2B5EF4-FFF2-40B4-BE49-F238E27FC236}">
                <a16:creationId xmlns:a16="http://schemas.microsoft.com/office/drawing/2014/main" id="{058A9506-F3F6-D4BF-CA1E-DA02B015BEFE}"/>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5400000">
            <a:off x="152422" y="1177149"/>
            <a:ext cx="1754315" cy="1754315"/>
          </a:xfrm>
          <a:prstGeom prst="rect">
            <a:avLst/>
          </a:prstGeom>
        </p:spPr>
      </p:pic>
      <p:graphicFrame>
        <p:nvGraphicFramePr>
          <p:cNvPr id="2" name="Tabelle 1">
            <a:extLst>
              <a:ext uri="{FF2B5EF4-FFF2-40B4-BE49-F238E27FC236}">
                <a16:creationId xmlns:a16="http://schemas.microsoft.com/office/drawing/2014/main" id="{22798292-22A4-50D2-BE3E-BD7F7012AAD9}"/>
              </a:ext>
            </a:extLst>
          </p:cNvPr>
          <p:cNvGraphicFramePr>
            <a:graphicFrameLocks noGrp="1"/>
          </p:cNvGraphicFramePr>
          <p:nvPr/>
        </p:nvGraphicFramePr>
        <p:xfrm>
          <a:off x="2031933" y="1450602"/>
          <a:ext cx="8640960" cy="4919402"/>
        </p:xfrm>
        <a:graphic>
          <a:graphicData uri="http://schemas.openxmlformats.org/drawingml/2006/table">
            <a:tbl>
              <a:tblPr firstRow="1" bandRow="1">
                <a:tableStyleId>{F2DE63D5-997A-4646-A377-4702673A728D}</a:tableStyleId>
              </a:tblPr>
              <a:tblGrid>
                <a:gridCol w="2880320">
                  <a:extLst>
                    <a:ext uri="{9D8B030D-6E8A-4147-A177-3AD203B41FA5}">
                      <a16:colId xmlns:a16="http://schemas.microsoft.com/office/drawing/2014/main" val="3146462816"/>
                    </a:ext>
                  </a:extLst>
                </a:gridCol>
                <a:gridCol w="2880320">
                  <a:extLst>
                    <a:ext uri="{9D8B030D-6E8A-4147-A177-3AD203B41FA5}">
                      <a16:colId xmlns:a16="http://schemas.microsoft.com/office/drawing/2014/main" val="2678648881"/>
                    </a:ext>
                  </a:extLst>
                </a:gridCol>
                <a:gridCol w="2880320">
                  <a:extLst>
                    <a:ext uri="{9D8B030D-6E8A-4147-A177-3AD203B41FA5}">
                      <a16:colId xmlns:a16="http://schemas.microsoft.com/office/drawing/2014/main" val="3532589216"/>
                    </a:ext>
                  </a:extLst>
                </a:gridCol>
              </a:tblGrid>
              <a:tr h="928592">
                <a:tc>
                  <a:txBody>
                    <a:bodyPr/>
                    <a:lstStyle/>
                    <a:p>
                      <a:endParaRPr lang="de-DE" dirty="0"/>
                    </a:p>
                  </a:txBody>
                  <a:tcPr/>
                </a:tc>
                <a:tc>
                  <a:txBody>
                    <a:bodyPr/>
                    <a:lstStyle/>
                    <a:p>
                      <a:r>
                        <a:rPr lang="de-DE" sz="3500" dirty="0">
                          <a:latin typeface="Aptos" panose="020B0004020202020204" pitchFamily="34" charset="0"/>
                        </a:rPr>
                        <a:t>Körperteil</a:t>
                      </a:r>
                    </a:p>
                  </a:txBody>
                  <a:tcPr/>
                </a:tc>
                <a:tc>
                  <a:txBody>
                    <a:bodyPr/>
                    <a:lstStyle/>
                    <a:p>
                      <a:endParaRPr lang="de-DE" dirty="0"/>
                    </a:p>
                  </a:txBody>
                  <a:tcPr/>
                </a:tc>
                <a:extLst>
                  <a:ext uri="{0D108BD9-81ED-4DB2-BD59-A6C34878D82A}">
                    <a16:rowId xmlns:a16="http://schemas.microsoft.com/office/drawing/2014/main" val="1024795782"/>
                  </a:ext>
                </a:extLst>
              </a:tr>
              <a:tr h="1330270">
                <a:tc>
                  <a:txBody>
                    <a:bodyPr/>
                    <a:lstStyle/>
                    <a:p>
                      <a:r>
                        <a:rPr lang="de-DE" sz="2200" b="1" dirty="0">
                          <a:latin typeface="Aptos" panose="020B0004020202020204" pitchFamily="34" charset="0"/>
                        </a:rPr>
                        <a:t>Zeigefinger</a:t>
                      </a:r>
                    </a:p>
                  </a:txBody>
                  <a:tcPr/>
                </a:tc>
                <a:tc>
                  <a:txBody>
                    <a:bodyPr/>
                    <a:lstStyle/>
                    <a:p>
                      <a:r>
                        <a:rPr lang="de-DE" sz="2200" b="1" dirty="0">
                          <a:latin typeface="Aptos" panose="020B0004020202020204" pitchFamily="34" charset="0"/>
                        </a:rPr>
                        <a:t>Ellenbogen</a:t>
                      </a:r>
                    </a:p>
                  </a:txBody>
                  <a:tcPr/>
                </a:tc>
                <a:tc>
                  <a:txBody>
                    <a:bodyPr/>
                    <a:lstStyle/>
                    <a:p>
                      <a:r>
                        <a:rPr lang="de-DE" sz="2200" b="1" dirty="0">
                          <a:latin typeface="Aptos" panose="020B0004020202020204" pitchFamily="34" charset="0"/>
                        </a:rPr>
                        <a:t>Schulter</a:t>
                      </a:r>
                    </a:p>
                  </a:txBody>
                  <a:tcPr/>
                </a:tc>
                <a:extLst>
                  <a:ext uri="{0D108BD9-81ED-4DB2-BD59-A6C34878D82A}">
                    <a16:rowId xmlns:a16="http://schemas.microsoft.com/office/drawing/2014/main" val="2972093601"/>
                  </a:ext>
                </a:extLst>
              </a:tr>
              <a:tr h="1330270">
                <a:tc>
                  <a:txBody>
                    <a:bodyPr/>
                    <a:lstStyle/>
                    <a:p>
                      <a:r>
                        <a:rPr lang="de-DE" sz="2200" b="1" dirty="0">
                          <a:latin typeface="Aptos" panose="020B0004020202020204" pitchFamily="34" charset="0"/>
                        </a:rPr>
                        <a:t>Nase</a:t>
                      </a:r>
                    </a:p>
                  </a:txBody>
                  <a:tcPr/>
                </a:tc>
                <a:tc>
                  <a:txBody>
                    <a:bodyPr/>
                    <a:lstStyle/>
                    <a:p>
                      <a:r>
                        <a:rPr lang="de-DE" sz="2200" b="1" dirty="0">
                          <a:latin typeface="Aptos" panose="020B0004020202020204" pitchFamily="34" charset="0"/>
                        </a:rPr>
                        <a:t>Gesäß</a:t>
                      </a:r>
                    </a:p>
                  </a:txBody>
                  <a:tcPr/>
                </a:tc>
                <a:tc>
                  <a:txBody>
                    <a:bodyPr/>
                    <a:lstStyle/>
                    <a:p>
                      <a:r>
                        <a:rPr lang="de-DE" sz="2200" b="1" dirty="0">
                          <a:latin typeface="Aptos" panose="020B0004020202020204" pitchFamily="34" charset="0"/>
                        </a:rPr>
                        <a:t>Knie</a:t>
                      </a:r>
                    </a:p>
                  </a:txBody>
                  <a:tcPr/>
                </a:tc>
                <a:extLst>
                  <a:ext uri="{0D108BD9-81ED-4DB2-BD59-A6C34878D82A}">
                    <a16:rowId xmlns:a16="http://schemas.microsoft.com/office/drawing/2014/main" val="1029350017"/>
                  </a:ext>
                </a:extLst>
              </a:tr>
              <a:tr h="1330270">
                <a:tc>
                  <a:txBody>
                    <a:bodyPr/>
                    <a:lstStyle/>
                    <a:p>
                      <a:r>
                        <a:rPr lang="de-DE" sz="2200" dirty="0">
                          <a:latin typeface="Aptos" panose="020B0004020202020204" pitchFamily="34" charset="0"/>
                        </a:rPr>
                        <a:t>…</a:t>
                      </a:r>
                    </a:p>
                  </a:txBody>
                  <a:tcPr/>
                </a:tc>
                <a:tc>
                  <a:txBody>
                    <a:bodyPr/>
                    <a:lstStyle/>
                    <a:p>
                      <a:r>
                        <a:rPr lang="de-DE" sz="2200" dirty="0">
                          <a:latin typeface="Aptos" panose="020B0004020202020204" pitchFamily="34" charset="0"/>
                        </a:rPr>
                        <a:t>…</a:t>
                      </a:r>
                    </a:p>
                  </a:txBody>
                  <a:tcPr/>
                </a:tc>
                <a:tc>
                  <a:txBody>
                    <a:bodyPr/>
                    <a:lstStyle/>
                    <a:p>
                      <a:r>
                        <a:rPr lang="de-DE" sz="2200" dirty="0">
                          <a:latin typeface="Aptos" panose="020B0004020202020204" pitchFamily="34" charset="0"/>
                        </a:rPr>
                        <a:t>…</a:t>
                      </a:r>
                    </a:p>
                  </a:txBody>
                  <a:tcPr/>
                </a:tc>
                <a:extLst>
                  <a:ext uri="{0D108BD9-81ED-4DB2-BD59-A6C34878D82A}">
                    <a16:rowId xmlns:a16="http://schemas.microsoft.com/office/drawing/2014/main" val="1157000809"/>
                  </a:ext>
                </a:extLst>
              </a:tr>
            </a:tbl>
          </a:graphicData>
        </a:graphic>
      </p:graphicFrame>
      <p:grpSp>
        <p:nvGrpSpPr>
          <p:cNvPr id="9" name="Gruppieren 8">
            <a:extLst>
              <a:ext uri="{FF2B5EF4-FFF2-40B4-BE49-F238E27FC236}">
                <a16:creationId xmlns:a16="http://schemas.microsoft.com/office/drawing/2014/main" id="{7D7A61F1-5993-4BE8-84D5-83C7BC6B5F72}"/>
              </a:ext>
            </a:extLst>
          </p:cNvPr>
          <p:cNvGrpSpPr/>
          <p:nvPr/>
        </p:nvGrpSpPr>
        <p:grpSpPr>
          <a:xfrm>
            <a:off x="551384" y="0"/>
            <a:ext cx="11640616" cy="645958"/>
            <a:chOff x="551384" y="0"/>
            <a:chExt cx="11640616" cy="645958"/>
          </a:xfrm>
        </p:grpSpPr>
        <p:sp>
          <p:nvSpPr>
            <p:cNvPr id="11" name="Rechteck 10">
              <a:extLst>
                <a:ext uri="{FF2B5EF4-FFF2-40B4-BE49-F238E27FC236}">
                  <a16:creationId xmlns:a16="http://schemas.microsoft.com/office/drawing/2014/main" id="{768AB591-CC42-40E0-B5E5-CA8FE8FC5E95}"/>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87927C52-1CE4-4D1B-AD88-9C946E35724A}"/>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Impulse				       		       Person A/B </a:t>
              </a:r>
            </a:p>
          </p:txBody>
        </p:sp>
        <p:sp>
          <p:nvSpPr>
            <p:cNvPr id="14" name="Rechteck 13">
              <a:extLst>
                <a:ext uri="{FF2B5EF4-FFF2-40B4-BE49-F238E27FC236}">
                  <a16:creationId xmlns:a16="http://schemas.microsoft.com/office/drawing/2014/main" id="{21C95C60-E91E-4A48-AF49-0B9791455FD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6" name="Textfeld 15">
            <a:extLst>
              <a:ext uri="{FF2B5EF4-FFF2-40B4-BE49-F238E27FC236}">
                <a16:creationId xmlns:a16="http://schemas.microsoft.com/office/drawing/2014/main" id="{1BFC381C-184C-49D0-BA40-364F0FC4C02B}"/>
              </a:ext>
            </a:extLst>
          </p:cNvPr>
          <p:cNvSpPr txBox="1"/>
          <p:nvPr/>
        </p:nvSpPr>
        <p:spPr bwMode="auto">
          <a:xfrm>
            <a:off x="11208568" y="6376208"/>
            <a:ext cx="864096" cy="369332"/>
          </a:xfrm>
          <a:prstGeom prst="rect">
            <a:avLst/>
          </a:prstGeom>
          <a:noFill/>
        </p:spPr>
        <p:txBody>
          <a:bodyPr wrap="square" rtlCol="0">
            <a:spAutoFit/>
          </a:bodyPr>
          <a:lstStyle/>
          <a:p>
            <a:r>
              <a:rPr lang="de-DE" b="1" dirty="0"/>
              <a:t>Karte 8 </a:t>
            </a:r>
          </a:p>
        </p:txBody>
      </p:sp>
      <p:sp>
        <p:nvSpPr>
          <p:cNvPr id="17" name="Ellipse 16">
            <a:extLst>
              <a:ext uri="{FF2B5EF4-FFF2-40B4-BE49-F238E27FC236}">
                <a16:creationId xmlns:a16="http://schemas.microsoft.com/office/drawing/2014/main" id="{57456517-DE4D-49F0-B616-5FF6616F7140}"/>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46A528F4-FA54-478A-A809-97978F7CDF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216128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E66AA32-90F0-6AB5-B965-057D31A8F1CA}"/>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244E4DE-C774-4482-F34A-585C06E15F5B}"/>
              </a:ext>
            </a:extLst>
          </p:cNvPr>
          <p:cNvSpPr txBox="1">
            <a:spLocks/>
          </p:cNvSpPr>
          <p:nvPr/>
        </p:nvSpPr>
        <p:spPr bwMode="auto">
          <a:xfrm>
            <a:off x="2207567" y="1772815"/>
            <a:ext cx="9577059" cy="4258203"/>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0" lvl="1"/>
            <a:r>
              <a:rPr lang="de-DE" dirty="0">
                <a:solidFill>
                  <a:srgbClr val="000000"/>
                </a:solidFill>
                <a:effectLst/>
                <a:latin typeface="Aptos" panose="020B0004020202020204" pitchFamily="34" charset="0"/>
              </a:rPr>
              <a:t>4)</a:t>
            </a:r>
            <a:r>
              <a:rPr lang="de-DE" b="1" dirty="0">
                <a:solidFill>
                  <a:srgbClr val="000000"/>
                </a:solidFill>
                <a:effectLst/>
                <a:latin typeface="Aptos" panose="020B0004020202020204" pitchFamily="34" charset="0"/>
              </a:rPr>
              <a:t>	Entscheidet wer jetzt mit der VR-Brille starten möchte. </a:t>
            </a:r>
            <a:r>
              <a:rPr lang="de-DE" dirty="0">
                <a:solidFill>
                  <a:srgbClr val="000000"/>
                </a:solidFill>
                <a:effectLst/>
                <a:latin typeface="Aptos" panose="020B0004020202020204" pitchFamily="34" charset="0"/>
              </a:rPr>
              <a:t>Fahrt erneut die Raumformen mit 	den Körperteilen ab. Das Teammitglied ohne VR-Brille, gibt nun an</a:t>
            </a:r>
            <a:r>
              <a:rPr lang="de-DE" dirty="0">
                <a:solidFill>
                  <a:srgbClr val="000000"/>
                </a:solidFill>
                <a:latin typeface="Aptos" panose="020B0004020202020204" pitchFamily="34" charset="0"/>
              </a:rPr>
              <a:t> </a:t>
            </a:r>
            <a:r>
              <a:rPr lang="de-DE" dirty="0">
                <a:solidFill>
                  <a:srgbClr val="000000"/>
                </a:solidFill>
                <a:effectLst/>
                <a:latin typeface="Aptos" panose="020B0004020202020204" pitchFamily="34" charset="0"/>
              </a:rPr>
              <a:t>welche Formen, mit 	welchem Körperteil, wie genau abgefahren werden sollen. </a:t>
            </a:r>
          </a:p>
          <a:p>
            <a:pPr marL="0" lvl="1"/>
            <a:r>
              <a:rPr lang="de-DE" dirty="0">
                <a:solidFill>
                  <a:srgbClr val="000000"/>
                </a:solidFill>
                <a:effectLst/>
                <a:latin typeface="Aptos" panose="020B0004020202020204" pitchFamily="34" charset="0"/>
              </a:rPr>
              <a:t>	Zum Bespiel</a:t>
            </a:r>
            <a:r>
              <a:rPr lang="de-DE" dirty="0">
                <a:solidFill>
                  <a:srgbClr val="000000"/>
                </a:solidFill>
                <a:latin typeface="Aptos" panose="020B0004020202020204" pitchFamily="34" charset="0"/>
              </a:rPr>
              <a:t>: Bein - eckig - klebrig.</a:t>
            </a:r>
          </a:p>
          <a:p>
            <a:pPr marL="0" lvl="1"/>
            <a:r>
              <a:rPr lang="de-DE" dirty="0">
                <a:solidFill>
                  <a:srgbClr val="000000"/>
                </a:solidFill>
                <a:latin typeface="Aptos" panose="020B0004020202020204" pitchFamily="34" charset="0"/>
              </a:rPr>
              <a:t> </a:t>
            </a:r>
          </a:p>
          <a:p>
            <a:pPr marL="0" lvl="1"/>
            <a:r>
              <a:rPr lang="de-DE" dirty="0">
                <a:solidFill>
                  <a:srgbClr val="000000"/>
                </a:solidFill>
                <a:latin typeface="Aptos" panose="020B0004020202020204" pitchFamily="34" charset="0"/>
              </a:rPr>
              <a:t>	Wechselt euch ab und macht jeweils einen Durchlauf mit mehreren Varianten! </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Hier ist eure Kreativität gefragt. Wie könnten die </a:t>
            </a:r>
            <a:r>
              <a:rPr lang="de-DE" sz="1800" dirty="0">
                <a:solidFill>
                  <a:srgbClr val="000000"/>
                </a:solidFill>
                <a:latin typeface="Aptos" panose="020B0004020202020204" pitchFamily="34" charset="0"/>
              </a:rPr>
              <a:t>Formen noch </a:t>
            </a:r>
            <a:r>
              <a:rPr lang="de-DE" sz="1800" dirty="0">
                <a:solidFill>
                  <a:srgbClr val="000000"/>
                </a:solidFill>
                <a:effectLst/>
                <a:latin typeface="Aptos" panose="020B0004020202020204" pitchFamily="34" charset="0"/>
              </a:rPr>
              <a:t>sein? </a:t>
            </a:r>
          </a:p>
          <a:p>
            <a:r>
              <a:rPr lang="de-DE" sz="1800" dirty="0">
                <a:solidFill>
                  <a:srgbClr val="000000"/>
                </a:solidFill>
                <a:effectLst/>
                <a:latin typeface="Aptos" panose="020B0004020202020204" pitchFamily="34" charset="0"/>
              </a:rPr>
              <a:t>	</a:t>
            </a:r>
          </a:p>
          <a:p>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Beispiele: </a:t>
            </a:r>
            <a:r>
              <a:rPr lang="de-DE" sz="1800" b="1" dirty="0">
                <a:solidFill>
                  <a:srgbClr val="000000"/>
                </a:solidFill>
                <a:latin typeface="Aptos" panose="020B0004020202020204" pitchFamily="34" charset="0"/>
              </a:rPr>
              <a:t>zackig</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klebrig</a:t>
            </a:r>
            <a:r>
              <a:rPr lang="de-DE" sz="1800" b="1" dirty="0">
                <a:solidFill>
                  <a:srgbClr val="000000"/>
                </a:solidFill>
                <a:latin typeface="Aptos" panose="020B0004020202020204" pitchFamily="34" charset="0"/>
              </a:rPr>
              <a:t>,</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super rutschig</a:t>
            </a:r>
            <a:r>
              <a:rPr lang="de-DE" sz="1800" b="1" dirty="0">
                <a:solidFill>
                  <a:srgbClr val="000000"/>
                </a:solidFill>
                <a:latin typeface="Aptos" panose="020B0004020202020204" pitchFamily="34" charset="0"/>
              </a:rPr>
              <a:t>, unterbrochen ...</a:t>
            </a:r>
          </a:p>
          <a:p>
            <a:r>
              <a:rPr lang="de-DE" sz="1800" dirty="0">
                <a:solidFill>
                  <a:srgbClr val="000000"/>
                </a:solidFill>
                <a:effectLst/>
                <a:latin typeface="Aptos" panose="020B0004020202020204" pitchFamily="34" charset="0"/>
              </a:rPr>
              <a:t> </a:t>
            </a:r>
            <a:endParaRPr lang="de-DE" sz="1800" dirty="0">
              <a:effectLst/>
              <a:latin typeface="Aptos" panose="020B0004020202020204" pitchFamily="34" charset="0"/>
            </a:endParaRPr>
          </a:p>
          <a:p>
            <a:pPr>
              <a:spcAft>
                <a:spcPts val="800"/>
              </a:spcAft>
            </a:pPr>
            <a:r>
              <a:rPr lang="de-DE" sz="1800" dirty="0">
                <a:solidFill>
                  <a:srgbClr val="000000"/>
                </a:solidFill>
                <a:latin typeface="Aptos" panose="020B0004020202020204" pitchFamily="34" charset="0"/>
              </a:rPr>
              <a:t>Tipp 1: 	</a:t>
            </a:r>
            <a:r>
              <a:rPr lang="de-DE" sz="1800" dirty="0">
                <a:solidFill>
                  <a:srgbClr val="000000"/>
                </a:solidFill>
                <a:effectLst/>
                <a:latin typeface="Aptos" panose="020B0004020202020204" pitchFamily="34" charset="0"/>
              </a:rPr>
              <a:t>Das Mitglied </a:t>
            </a:r>
            <a:r>
              <a:rPr lang="de-DE" sz="1800" b="1" dirty="0">
                <a:solidFill>
                  <a:srgbClr val="000000"/>
                </a:solidFill>
                <a:effectLst/>
                <a:latin typeface="Aptos" panose="020B0004020202020204" pitchFamily="34" charset="0"/>
              </a:rPr>
              <a:t>ohne VR-Brille </a:t>
            </a:r>
            <a:r>
              <a:rPr lang="de-DE" sz="1800" dirty="0">
                <a:solidFill>
                  <a:srgbClr val="000000"/>
                </a:solidFill>
                <a:effectLst/>
                <a:latin typeface="Aptos" panose="020B0004020202020204" pitchFamily="34" charset="0"/>
              </a:rPr>
              <a:t>kann Beschreibungen vorgeben und das Mitglied </a:t>
            </a:r>
            <a:r>
              <a:rPr lang="de-DE" sz="1800" b="1" dirty="0">
                <a:solidFill>
                  <a:srgbClr val="000000"/>
                </a:solidFill>
                <a:effectLst/>
                <a:latin typeface="Aptos" panose="020B0004020202020204" pitchFamily="34" charset="0"/>
              </a:rPr>
              <a:t>mit VR-	Brille</a:t>
            </a:r>
            <a:r>
              <a:rPr lang="de-DE" sz="1800" dirty="0">
                <a:solidFill>
                  <a:srgbClr val="000000"/>
                </a:solidFill>
                <a:effectLst/>
                <a:latin typeface="Aptos" panose="020B0004020202020204" pitchFamily="34" charset="0"/>
              </a:rPr>
              <a:t> verkörpert dies durch passende Bewegungen an entsprechender </a:t>
            </a:r>
            <a:r>
              <a:rPr lang="de-DE" sz="1800" dirty="0" err="1">
                <a:solidFill>
                  <a:srgbClr val="000000"/>
                </a:solidFill>
                <a:effectLst/>
                <a:latin typeface="Aptos" panose="020B0004020202020204" pitchFamily="34" charset="0"/>
              </a:rPr>
              <a:t>Raumform</a:t>
            </a:r>
            <a:r>
              <a:rPr lang="de-DE" sz="1800" dirty="0">
                <a:solidFill>
                  <a:srgbClr val="000000"/>
                </a:solidFill>
                <a:effectLst/>
                <a:latin typeface="Aptos" panose="020B0004020202020204" pitchFamily="34" charset="0"/>
              </a:rPr>
              <a:t>.</a:t>
            </a:r>
            <a:endParaRPr lang="de-DE" sz="1800" dirty="0">
              <a:effectLst/>
              <a:latin typeface="Aptos" panose="020B0004020202020204" pitchFamily="34" charset="0"/>
            </a:endParaRPr>
          </a:p>
          <a:p>
            <a:pPr>
              <a:spcAft>
                <a:spcPts val="800"/>
              </a:spcAft>
            </a:pPr>
            <a:r>
              <a:rPr lang="de-DE" sz="1800" dirty="0">
                <a:solidFill>
                  <a:srgbClr val="000000"/>
                </a:solidFill>
                <a:latin typeface="Aptos" panose="020B0004020202020204" pitchFamily="34" charset="0"/>
              </a:rPr>
              <a:t>Tipp 2:  	</a:t>
            </a:r>
            <a:r>
              <a:rPr lang="de-DE" sz="1800" dirty="0">
                <a:solidFill>
                  <a:srgbClr val="000000"/>
                </a:solidFill>
                <a:effectLst/>
                <a:latin typeface="Aptos" panose="020B0004020202020204" pitchFamily="34" charset="0"/>
              </a:rPr>
              <a:t>Alternativ denkt sich die Person in der Brille die Beschreibung aus und die Person 	</a:t>
            </a:r>
            <a:r>
              <a:rPr lang="de-DE" sz="1800" b="1" dirty="0">
                <a:solidFill>
                  <a:srgbClr val="000000"/>
                </a:solidFill>
                <a:effectLst/>
                <a:latin typeface="Aptos" panose="020B0004020202020204" pitchFamily="34" charset="0"/>
              </a:rPr>
              <a:t>ohne</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VR-Brille</a:t>
            </a:r>
            <a:r>
              <a:rPr lang="de-DE" sz="1800" dirty="0">
                <a:solidFill>
                  <a:srgbClr val="000000"/>
                </a:solidFill>
                <a:effectLst/>
                <a:latin typeface="Aptos" panose="020B0004020202020204" pitchFamily="34" charset="0"/>
              </a:rPr>
              <a:t> muss erraten, was verkörpert wurde. </a:t>
            </a:r>
            <a:endParaRPr lang="de-DE" sz="1800" dirty="0">
              <a:effectLst/>
              <a:latin typeface="Aptos" panose="020B0004020202020204" pitchFamily="34" charset="0"/>
            </a:endParaRPr>
          </a:p>
        </p:txBody>
      </p:sp>
      <p:pic>
        <p:nvPicPr>
          <p:cNvPr id="4" name="Grafik 3">
            <a:extLst>
              <a:ext uri="{FF2B5EF4-FFF2-40B4-BE49-F238E27FC236}">
                <a16:creationId xmlns:a16="http://schemas.microsoft.com/office/drawing/2014/main" id="{8E4CEDC3-E5A9-48FE-7CE3-E566AB1E6197}"/>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516708" y="4250308"/>
            <a:ext cx="906884" cy="906884"/>
          </a:xfrm>
          <a:prstGeom prst="rect">
            <a:avLst/>
          </a:prstGeom>
        </p:spPr>
      </p:pic>
      <p:pic>
        <p:nvPicPr>
          <p:cNvPr id="8" name="Grafik 7">
            <a:extLst>
              <a:ext uri="{FF2B5EF4-FFF2-40B4-BE49-F238E27FC236}">
                <a16:creationId xmlns:a16="http://schemas.microsoft.com/office/drawing/2014/main" id="{982526EA-8F47-649F-EB9F-2E07924137B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516708" y="5186412"/>
            <a:ext cx="906884" cy="906884"/>
          </a:xfrm>
          <a:prstGeom prst="rect">
            <a:avLst/>
          </a:prstGeom>
        </p:spPr>
      </p:pic>
      <p:pic>
        <p:nvPicPr>
          <p:cNvPr id="7" name="Grafik 6">
            <a:extLst>
              <a:ext uri="{FF2B5EF4-FFF2-40B4-BE49-F238E27FC236}">
                <a16:creationId xmlns:a16="http://schemas.microsoft.com/office/drawing/2014/main" id="{A3F21E69-E7E0-12A2-DF56-FE169E32A465}"/>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393074" y="849990"/>
            <a:ext cx="1763781" cy="1763781"/>
          </a:xfrm>
          <a:prstGeom prst="rect">
            <a:avLst/>
          </a:prstGeom>
        </p:spPr>
      </p:pic>
      <p:grpSp>
        <p:nvGrpSpPr>
          <p:cNvPr id="16" name="Gruppieren 15">
            <a:extLst>
              <a:ext uri="{FF2B5EF4-FFF2-40B4-BE49-F238E27FC236}">
                <a16:creationId xmlns:a16="http://schemas.microsoft.com/office/drawing/2014/main" id="{7A39A1FE-F646-4739-90A2-4215796DD223}"/>
              </a:ext>
            </a:extLst>
          </p:cNvPr>
          <p:cNvGrpSpPr/>
          <p:nvPr/>
        </p:nvGrpSpPr>
        <p:grpSpPr>
          <a:xfrm>
            <a:off x="551384" y="0"/>
            <a:ext cx="11640616" cy="645958"/>
            <a:chOff x="551384" y="0"/>
            <a:chExt cx="11640616" cy="645958"/>
          </a:xfrm>
        </p:grpSpPr>
        <p:sp>
          <p:nvSpPr>
            <p:cNvPr id="17" name="Rechteck 16">
              <a:extLst>
                <a:ext uri="{FF2B5EF4-FFF2-40B4-BE49-F238E27FC236}">
                  <a16:creationId xmlns:a16="http://schemas.microsoft.com/office/drawing/2014/main" id="{81010EA8-625D-45FB-89BB-94018820E01D}"/>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FB01576F-3A91-43DF-A96A-0089EAB7C038}"/>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4" name="Textfeld 13">
            <a:extLst>
              <a:ext uri="{FF2B5EF4-FFF2-40B4-BE49-F238E27FC236}">
                <a16:creationId xmlns:a16="http://schemas.microsoft.com/office/drawing/2014/main" id="{46E6F25C-1132-461A-9900-6774B627014B}"/>
              </a:ext>
            </a:extLst>
          </p:cNvPr>
          <p:cNvSpPr txBox="1"/>
          <p:nvPr/>
        </p:nvSpPr>
        <p:spPr bwMode="auto">
          <a:xfrm>
            <a:off x="11208568" y="6376208"/>
            <a:ext cx="864096" cy="369332"/>
          </a:xfrm>
          <a:prstGeom prst="rect">
            <a:avLst/>
          </a:prstGeom>
          <a:noFill/>
        </p:spPr>
        <p:txBody>
          <a:bodyPr wrap="square" rtlCol="0">
            <a:spAutoFit/>
          </a:bodyPr>
          <a:lstStyle/>
          <a:p>
            <a:r>
              <a:rPr lang="de-DE" b="1" dirty="0"/>
              <a:t>Karte 9 </a:t>
            </a:r>
          </a:p>
        </p:txBody>
      </p:sp>
      <p:sp>
        <p:nvSpPr>
          <p:cNvPr id="15" name="Titel 1">
            <a:extLst>
              <a:ext uri="{FF2B5EF4-FFF2-40B4-BE49-F238E27FC236}">
                <a16:creationId xmlns:a16="http://schemas.microsoft.com/office/drawing/2014/main" id="{F6DC9856-B4C5-4EFA-A608-E0C2F06A50E1}"/>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und Raumformen		2/3		Person B </a:t>
            </a:r>
          </a:p>
        </p:txBody>
      </p:sp>
      <p:sp>
        <p:nvSpPr>
          <p:cNvPr id="12" name="Ellipse 11">
            <a:extLst>
              <a:ext uri="{FF2B5EF4-FFF2-40B4-BE49-F238E27FC236}">
                <a16:creationId xmlns:a16="http://schemas.microsoft.com/office/drawing/2014/main" id="{F8BEF2C2-D97D-4E8C-AE91-8E07783B5C8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07788732-FD97-4853-98AC-B4FE5D300B4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689078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E66AA32-90F0-6AB5-B965-057D31A8F1CA}"/>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244E4DE-C774-4482-F34A-585C06E15F5B}"/>
              </a:ext>
            </a:extLst>
          </p:cNvPr>
          <p:cNvSpPr txBox="1">
            <a:spLocks/>
          </p:cNvSpPr>
          <p:nvPr/>
        </p:nvSpPr>
        <p:spPr bwMode="auto">
          <a:xfrm>
            <a:off x="2168985" y="2780928"/>
            <a:ext cx="9615638" cy="222193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0" lvl="1"/>
            <a:r>
              <a:rPr lang="de-DE" dirty="0">
                <a:solidFill>
                  <a:srgbClr val="000000"/>
                </a:solidFill>
                <a:latin typeface="Aptos" panose="020B0004020202020204" pitchFamily="34" charset="0"/>
              </a:rPr>
              <a:t>5)	</a:t>
            </a:r>
            <a:r>
              <a:rPr lang="de-DE" b="1" dirty="0">
                <a:solidFill>
                  <a:srgbClr val="000000"/>
                </a:solidFill>
                <a:latin typeface="Aptos" panose="020B0004020202020204" pitchFamily="34" charset="0"/>
              </a:rPr>
              <a:t>Legt jetzt die VR-Brille zur Seite. </a:t>
            </a:r>
            <a:r>
              <a:rPr lang="de-DE" dirty="0">
                <a:solidFill>
                  <a:srgbClr val="000000"/>
                </a:solidFill>
                <a:latin typeface="Aptos" panose="020B0004020202020204" pitchFamily="34" charset="0"/>
              </a:rPr>
              <a:t>Welche Kombinationen haben besonders gut funktionier?  	Sucht vier davon aus und überlegt euch entsprechend 4 Bewegungen. Entscheidet in welcher 	Reihenfolge ihr diese tanzen möchtet und wie ihr sie verbinden könnt. Wie kommt ihr zum 	Beispiel vom klebrigen, Dreieck mit der Nase zum aufgekratzten Kreis mit der Schulter </a:t>
            </a:r>
            <a:r>
              <a:rPr lang="de-DE" dirty="0" err="1">
                <a:solidFill>
                  <a:srgbClr val="000000"/>
                </a:solidFill>
                <a:latin typeface="Aptos" panose="020B0004020202020204" pitchFamily="34" charset="0"/>
              </a:rPr>
              <a:t>u.s.w</a:t>
            </a:r>
            <a:r>
              <a:rPr lang="de-DE" dirty="0">
                <a:solidFill>
                  <a:srgbClr val="000000"/>
                </a:solidFill>
                <a:latin typeface="Aptos" panose="020B0004020202020204" pitchFamily="34" charset="0"/>
              </a:rPr>
              <a:t>. 	... </a:t>
            </a:r>
          </a:p>
          <a:p>
            <a:pPr marL="0" lvl="1"/>
            <a:endParaRPr lang="de-DE" dirty="0">
              <a:solidFill>
                <a:srgbClr val="000000"/>
              </a:solidFill>
              <a:latin typeface="Aptos" panose="020B0004020202020204" pitchFamily="34" charset="0"/>
            </a:endParaRPr>
          </a:p>
          <a:p>
            <a:pPr marL="0" lvl="1">
              <a:spcAft>
                <a:spcPts val="800"/>
              </a:spcAft>
            </a:pPr>
            <a:r>
              <a:rPr lang="de-DE" dirty="0">
                <a:solidFill>
                  <a:srgbClr val="000000"/>
                </a:solidFill>
                <a:latin typeface="Aptos" panose="020B0004020202020204" pitchFamily="34" charset="0"/>
              </a:rPr>
              <a:t>6)	Übt euern Ablauf bis ihr ihn auswendig tanzen könnt und legt das Tempo im Bezug zur 	Musik, die im  Hintergrund läuft, fest!</a:t>
            </a:r>
          </a:p>
          <a:p>
            <a:pPr marL="0" lvl="1">
              <a:spcAft>
                <a:spcPts val="800"/>
              </a:spcAft>
            </a:pPr>
            <a:endParaRPr lang="de-DE" dirty="0">
              <a:solidFill>
                <a:srgbClr val="000000"/>
              </a:solidFill>
              <a:latin typeface="Aptos" panose="020B0004020202020204" pitchFamily="34" charset="0"/>
            </a:endParaRPr>
          </a:p>
          <a:p>
            <a:pPr marL="342900" lvl="1" indent="-342900">
              <a:spcAft>
                <a:spcPts val="800"/>
              </a:spcAft>
              <a:buAutoNum type="arabicParenR" startAt="6"/>
            </a:pPr>
            <a:endParaRPr lang="de-DE" dirty="0">
              <a:solidFill>
                <a:srgbClr val="000000"/>
              </a:solidFill>
              <a:effectLst/>
              <a:latin typeface="Aptos" panose="020B0004020202020204" pitchFamily="34" charset="0"/>
            </a:endParaRPr>
          </a:p>
        </p:txBody>
      </p:sp>
      <p:pic>
        <p:nvPicPr>
          <p:cNvPr id="3" name="Grafik 2">
            <a:extLst>
              <a:ext uri="{FF2B5EF4-FFF2-40B4-BE49-F238E27FC236}">
                <a16:creationId xmlns:a16="http://schemas.microsoft.com/office/drawing/2014/main" id="{E2E679A6-3D52-92E9-872A-28A9F91A2657}"/>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407367" y="908720"/>
            <a:ext cx="1763781" cy="1763781"/>
          </a:xfrm>
          <a:prstGeom prst="rect">
            <a:avLst/>
          </a:prstGeom>
        </p:spPr>
      </p:pic>
      <p:grpSp>
        <p:nvGrpSpPr>
          <p:cNvPr id="17" name="Gruppieren 16">
            <a:extLst>
              <a:ext uri="{FF2B5EF4-FFF2-40B4-BE49-F238E27FC236}">
                <a16:creationId xmlns:a16="http://schemas.microsoft.com/office/drawing/2014/main" id="{004F6697-25AE-4BE8-B943-92302D9DA5F3}"/>
              </a:ext>
            </a:extLst>
          </p:cNvPr>
          <p:cNvGrpSpPr/>
          <p:nvPr/>
        </p:nvGrpSpPr>
        <p:grpSpPr>
          <a:xfrm>
            <a:off x="551384" y="0"/>
            <a:ext cx="11640616" cy="645958"/>
            <a:chOff x="551384" y="0"/>
            <a:chExt cx="11640616" cy="645958"/>
          </a:xfrm>
        </p:grpSpPr>
        <p:sp>
          <p:nvSpPr>
            <p:cNvPr id="18" name="Rechteck 17">
              <a:extLst>
                <a:ext uri="{FF2B5EF4-FFF2-40B4-BE49-F238E27FC236}">
                  <a16:creationId xmlns:a16="http://schemas.microsoft.com/office/drawing/2014/main" id="{9862B09D-E156-411B-90A5-B5F47C4C047F}"/>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1CD898D2-8A7E-425D-A0B9-03890F7120E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2" name="Textfeld 11">
            <a:extLst>
              <a:ext uri="{FF2B5EF4-FFF2-40B4-BE49-F238E27FC236}">
                <a16:creationId xmlns:a16="http://schemas.microsoft.com/office/drawing/2014/main" id="{EF0BF12D-FCA2-48FE-9931-A34271893A8F}"/>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10 </a:t>
            </a:r>
          </a:p>
        </p:txBody>
      </p:sp>
      <p:sp>
        <p:nvSpPr>
          <p:cNvPr id="13" name="Titel 1">
            <a:extLst>
              <a:ext uri="{FF2B5EF4-FFF2-40B4-BE49-F238E27FC236}">
                <a16:creationId xmlns:a16="http://schemas.microsoft.com/office/drawing/2014/main" id="{2E6512A5-D41A-407B-99A0-F363E804A75A}"/>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und Raumformen		3/3		Person B </a:t>
            </a:r>
          </a:p>
        </p:txBody>
      </p:sp>
      <p:sp>
        <p:nvSpPr>
          <p:cNvPr id="11" name="Ellipse 10">
            <a:extLst>
              <a:ext uri="{FF2B5EF4-FFF2-40B4-BE49-F238E27FC236}">
                <a16:creationId xmlns:a16="http://schemas.microsoft.com/office/drawing/2014/main" id="{18239BBB-3E02-4B9B-9218-E4097E636300}"/>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35DB187C-C90A-4A36-88D8-7495D27AF4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486200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2639616" y="908720"/>
            <a:ext cx="2880320" cy="1569660"/>
          </a:xfrm>
          <a:prstGeom prst="rect">
            <a:avLst/>
          </a:prstGeom>
          <a:solidFill>
            <a:schemeClr val="accent4">
              <a:lumMod val="20000"/>
              <a:lumOff val="80000"/>
            </a:schemeClr>
          </a:solidFill>
        </p:spPr>
        <p:txBody>
          <a:bodyPr wrap="square">
            <a:spAutoFit/>
          </a:bodyPr>
          <a:lstStyle/>
          <a:p>
            <a:r>
              <a:rPr lang="de-DE" sz="2400" b="1" dirty="0">
                <a:latin typeface="Aptos" panose="020B0004020202020204"/>
              </a:rPr>
              <a:t>Formenwelt</a:t>
            </a:r>
          </a:p>
          <a:p>
            <a:endParaRPr lang="de-DE" sz="2400" b="1" dirty="0">
              <a:latin typeface="Aptos" panose="020B0004020202020204"/>
            </a:endParaRPr>
          </a:p>
          <a:p>
            <a:r>
              <a:rPr lang="de-DE" sz="2400" b="1" dirty="0">
                <a:latin typeface="Aptos" panose="020B0004020202020204"/>
              </a:rPr>
              <a:t>führen – folgen </a:t>
            </a:r>
          </a:p>
          <a:p>
            <a:r>
              <a:rPr lang="de-DE" sz="2400" b="1" dirty="0">
                <a:latin typeface="Aptos" panose="020B0004020202020204"/>
              </a:rPr>
              <a:t>und Kontraste bilden</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rgbClr val="00E5B6"/>
          </a:solidFill>
        </p:spPr>
        <p:txBody>
          <a:bodyPr wrap="square" rtlCol="0">
            <a:spAutoFit/>
          </a:bodyPr>
          <a:lstStyle/>
          <a:p>
            <a:r>
              <a:rPr lang="de-DE" sz="3200" b="1" dirty="0">
                <a:latin typeface="Aptos" panose="020B0004020202020204"/>
              </a:rPr>
              <a:t>		VR Move 		Unterrichtseinheit 3		       Karten 11-15</a:t>
            </a:r>
          </a:p>
        </p:txBody>
      </p:sp>
      <p:sp>
        <p:nvSpPr>
          <p:cNvPr id="9" name="Ellipse 8">
            <a:extLst>
              <a:ext uri="{FF2B5EF4-FFF2-40B4-BE49-F238E27FC236}">
                <a16:creationId xmlns:a16="http://schemas.microsoft.com/office/drawing/2014/main" id="{A81647AA-DD13-4450-B896-D70F3C5AAE4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2D5EA941-FB13-40AF-97D4-979C40B118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027907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B071F7E-6E30-5F4F-5B9C-88E48145F785}"/>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34BB98B1-ED80-48AC-E1EA-0D71AE628401}"/>
              </a:ext>
            </a:extLst>
          </p:cNvPr>
          <p:cNvSpPr txBox="1">
            <a:spLocks/>
          </p:cNvSpPr>
          <p:nvPr/>
        </p:nvSpPr>
        <p:spPr bwMode="auto">
          <a:xfrm>
            <a:off x="2207568" y="1700894"/>
            <a:ext cx="9577064" cy="417637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effectLst/>
                <a:latin typeface="Aptos" panose="020B0004020202020204" pitchFamily="34" charset="0"/>
              </a:rPr>
              <a:t>1 a)</a:t>
            </a:r>
            <a:r>
              <a:rPr lang="de-DE" sz="1800" b="1" dirty="0">
                <a:solidFill>
                  <a:srgbClr val="000000"/>
                </a:solidFill>
                <a:effectLst/>
                <a:latin typeface="Aptos" panose="020B0004020202020204" pitchFamily="34" charset="0"/>
              </a:rPr>
              <a:t>	</a:t>
            </a:r>
            <a:r>
              <a:rPr lang="de-DE" sz="1800" dirty="0">
                <a:solidFill>
                  <a:srgbClr val="000000"/>
                </a:solidFill>
                <a:effectLst/>
                <a:latin typeface="Aptos" panose="020B0004020202020204" pitchFamily="34" charset="0"/>
              </a:rPr>
              <a:t>Du startest </a:t>
            </a:r>
            <a:r>
              <a:rPr lang="de-DE" sz="1800" b="1" dirty="0">
                <a:solidFill>
                  <a:srgbClr val="000000"/>
                </a:solidFill>
                <a:latin typeface="Aptos" panose="020B0004020202020204" pitchFamily="34" charset="0"/>
              </a:rPr>
              <a:t>mit VR-Brille</a:t>
            </a:r>
            <a:r>
              <a:rPr lang="de-DE" sz="1800" dirty="0">
                <a:solidFill>
                  <a:srgbClr val="000000"/>
                </a:solidFill>
                <a:effectLst/>
                <a:latin typeface="Aptos" panose="020B0004020202020204" pitchFamily="34" charset="0"/>
              </a:rPr>
              <a:t>.</a:t>
            </a:r>
          </a:p>
          <a:p>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Zeichne für dein Teammitglied eine vielfältige Formenwelt aus min. 4 große 	Kreise und 4 große Dreiecke in den Raum. Die Figuren können liegen, aufgestellt sein 	oder in der Luft hängen. Nutze den gesamten Bereich bis zum Guardian. Überreiche 	dann die Brille an dein Teammitglied.</a:t>
            </a:r>
            <a:endParaRPr lang="de-DE" sz="1800" dirty="0">
              <a:effectLst/>
              <a:latin typeface="Aptos" panose="020B0004020202020204" pitchFamily="34" charset="0"/>
            </a:endParaRPr>
          </a:p>
          <a:p>
            <a:endParaRPr lang="de-DE" sz="1800" dirty="0">
              <a:solidFill>
                <a:srgbClr val="000000"/>
              </a:solidFill>
              <a:latin typeface="Aptos" panose="020B0004020202020204" pitchFamily="34" charset="0"/>
            </a:endParaRPr>
          </a:p>
          <a:p>
            <a:r>
              <a:rPr lang="de-DE" sz="1800" dirty="0">
                <a:solidFill>
                  <a:srgbClr val="000000"/>
                </a:solidFill>
                <a:effectLst/>
                <a:latin typeface="Aptos" panose="020B0004020202020204" pitchFamily="34" charset="0"/>
              </a:rPr>
              <a:t>b)</a:t>
            </a:r>
            <a:r>
              <a:rPr lang="de-DE" sz="1800" b="1" dirty="0">
                <a:solidFill>
                  <a:srgbClr val="000000"/>
                </a:solidFill>
                <a:effectLst/>
                <a:latin typeface="Aptos" panose="020B0004020202020204" pitchFamily="34" charset="0"/>
              </a:rPr>
              <a:t> 	</a:t>
            </a:r>
            <a:r>
              <a:rPr lang="de-DE" sz="1800" dirty="0">
                <a:solidFill>
                  <a:srgbClr val="000000"/>
                </a:solidFill>
                <a:effectLst/>
                <a:latin typeface="Aptos" panose="020B0004020202020204" pitchFamily="34" charset="0"/>
              </a:rPr>
              <a:t>Die Formen sind wie Magneten zu verstehen, die eine bestimmte </a:t>
            </a:r>
            <a:r>
              <a:rPr lang="de-DE" sz="1800" dirty="0">
                <a:solidFill>
                  <a:srgbClr val="000000"/>
                </a:solidFill>
                <a:latin typeface="Aptos" panose="020B0004020202020204" pitchFamily="34" charset="0"/>
              </a:rPr>
              <a:t>Art der Bewegung 	verursachen. </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	</a:t>
            </a:r>
            <a:r>
              <a:rPr lang="de-DE" sz="1800" b="1" dirty="0">
                <a:solidFill>
                  <a:srgbClr val="000000"/>
                </a:solidFill>
                <a:latin typeface="Aptos" panose="020B0004020202020204" pitchFamily="34" charset="0"/>
              </a:rPr>
              <a:t>Kreis = Kreiswelt: wabbelig, fließend und runde, kreisende Bewegungen. </a:t>
            </a:r>
          </a:p>
          <a:p>
            <a:br>
              <a:rPr lang="de-DE" sz="1800" b="1" dirty="0">
                <a:solidFill>
                  <a:srgbClr val="000000"/>
                </a:solidFill>
                <a:latin typeface="Aptos" panose="020B0004020202020204" pitchFamily="34" charset="0"/>
              </a:rPr>
            </a:br>
            <a:r>
              <a:rPr lang="de-DE" sz="1800" b="1" dirty="0">
                <a:solidFill>
                  <a:srgbClr val="000000"/>
                </a:solidFill>
                <a:latin typeface="Aptos" panose="020B0004020202020204" pitchFamily="34" charset="0"/>
              </a:rPr>
              <a:t>	Dreieck = Eckenwelt: abgehackt, kantig und zackig.</a:t>
            </a:r>
          </a:p>
          <a:p>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Betrachte die Bewegungen deines Teammitglieds und errate in welcher Welt es sich 	befindet. Sprich laut das entsprechende Feedback aus!</a:t>
            </a:r>
            <a:endParaRPr lang="de-DE" sz="2200" dirty="0">
              <a:solidFill>
                <a:srgbClr val="000000"/>
              </a:solidFill>
              <a:latin typeface="Aptos" panose="020B0004020202020204" pitchFamily="34" charset="0"/>
            </a:endParaRPr>
          </a:p>
          <a:p>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0B0576EE-4DB8-4F50-9977-7A4BEC607049}"/>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DA32E5C2-29A2-4EB5-929C-77DC591F281E}"/>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180F23B9-DEEC-42CF-BD4E-8B589DF0F311}"/>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Formenwelt 		1/2  				Person B</a:t>
              </a:r>
            </a:p>
          </p:txBody>
        </p:sp>
        <p:sp>
          <p:nvSpPr>
            <p:cNvPr id="14" name="Rechteck 13">
              <a:extLst>
                <a:ext uri="{FF2B5EF4-FFF2-40B4-BE49-F238E27FC236}">
                  <a16:creationId xmlns:a16="http://schemas.microsoft.com/office/drawing/2014/main" id="{E150C17C-6594-4803-955A-76AB379FBEF2}"/>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CD5B8D0A-D406-E7D1-26D8-CE2F7CCE8BE5}"/>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213993" y="1135050"/>
            <a:ext cx="1993575" cy="1993575"/>
          </a:xfrm>
          <a:prstGeom prst="rect">
            <a:avLst/>
          </a:prstGeom>
        </p:spPr>
      </p:pic>
      <p:pic>
        <p:nvPicPr>
          <p:cNvPr id="4" name="Grafik 3">
            <a:extLst>
              <a:ext uri="{FF2B5EF4-FFF2-40B4-BE49-F238E27FC236}">
                <a16:creationId xmlns:a16="http://schemas.microsoft.com/office/drawing/2014/main" id="{21666D54-CF8F-6055-7440-848386AE7368}"/>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13073" y="4293000"/>
            <a:ext cx="1698972" cy="1698972"/>
          </a:xfrm>
          <a:prstGeom prst="rect">
            <a:avLst/>
          </a:prstGeom>
        </p:spPr>
      </p:pic>
      <p:sp>
        <p:nvSpPr>
          <p:cNvPr id="17" name="Textfeld 16">
            <a:extLst>
              <a:ext uri="{FF2B5EF4-FFF2-40B4-BE49-F238E27FC236}">
                <a16:creationId xmlns:a16="http://schemas.microsoft.com/office/drawing/2014/main" id="{9170C03E-56DC-4E1F-812A-6F237DD4C543}"/>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11 </a:t>
            </a:r>
          </a:p>
        </p:txBody>
      </p:sp>
      <p:sp>
        <p:nvSpPr>
          <p:cNvPr id="11" name="Ellipse 10">
            <a:extLst>
              <a:ext uri="{FF2B5EF4-FFF2-40B4-BE49-F238E27FC236}">
                <a16:creationId xmlns:a16="http://schemas.microsoft.com/office/drawing/2014/main" id="{2EEE4736-8038-418B-AD00-1B5753EFEEA7}"/>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Grafik 15">
            <a:extLst>
              <a:ext uri="{FF2B5EF4-FFF2-40B4-BE49-F238E27FC236}">
                <a16:creationId xmlns:a16="http://schemas.microsoft.com/office/drawing/2014/main" id="{76541EEE-0ACB-4AA2-B91B-CB3BF4DC1BE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3173917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6633349-B057-FE05-AA6C-31F2AF58F7E5}"/>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9E1EFCFA-950D-1CC7-EE76-8787C11F875D}"/>
              </a:ext>
            </a:extLst>
          </p:cNvPr>
          <p:cNvSpPr txBox="1">
            <a:spLocks/>
          </p:cNvSpPr>
          <p:nvPr/>
        </p:nvSpPr>
        <p:spPr bwMode="auto">
          <a:xfrm>
            <a:off x="2207568" y="2419939"/>
            <a:ext cx="9577063" cy="2521229"/>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latin typeface="Aptos" panose="020B0004020202020204" pitchFamily="34" charset="0"/>
              </a:rPr>
              <a:t>2 a) 	Jetzt wird das Prinzip umgedreht. Du kontrollierst von welchem Magnet dein 	Teammitglied angezogen wird. Rufe ihm dafür die Formen „</a:t>
            </a:r>
            <a:r>
              <a:rPr lang="de-DE" sz="1800" b="1" dirty="0">
                <a:solidFill>
                  <a:srgbClr val="000000"/>
                </a:solidFill>
                <a:latin typeface="Aptos" panose="020B0004020202020204" pitchFamily="34" charset="0"/>
              </a:rPr>
              <a:t>Kreis</a:t>
            </a:r>
            <a:r>
              <a:rPr lang="de-DE" sz="1800" dirty="0">
                <a:solidFill>
                  <a:srgbClr val="000000"/>
                </a:solidFill>
                <a:latin typeface="Aptos" panose="020B0004020202020204" pitchFamily="34" charset="0"/>
              </a:rPr>
              <a:t>“ oder „</a:t>
            </a:r>
            <a:r>
              <a:rPr lang="de-DE" sz="1800" b="1" dirty="0">
                <a:solidFill>
                  <a:srgbClr val="000000"/>
                </a:solidFill>
                <a:latin typeface="Aptos" panose="020B0004020202020204" pitchFamily="34" charset="0"/>
              </a:rPr>
              <a:t>Dreieck</a:t>
            </a:r>
            <a:r>
              <a:rPr lang="de-DE" sz="1800" dirty="0">
                <a:solidFill>
                  <a:srgbClr val="000000"/>
                </a:solidFill>
                <a:latin typeface="Aptos" panose="020B0004020202020204" pitchFamily="34" charset="0"/>
              </a:rPr>
              <a:t>“ zu. </a:t>
            </a:r>
          </a:p>
          <a:p>
            <a:endParaRPr lang="de-DE" sz="1800" dirty="0">
              <a:latin typeface="Aptos" panose="020B0004020202020204" pitchFamily="34" charset="0"/>
            </a:endParaRPr>
          </a:p>
          <a:p>
            <a:r>
              <a:rPr lang="de-DE" sz="1800" b="1" dirty="0">
                <a:solidFill>
                  <a:srgbClr val="000000"/>
                </a:solidFill>
                <a:latin typeface="Aptos" panose="020B0004020202020204" pitchFamily="34" charset="0"/>
              </a:rPr>
              <a:t>	Erweiterung:</a:t>
            </a:r>
            <a:endParaRPr lang="de-DE" sz="1800" dirty="0">
              <a:latin typeface="Aptos" panose="020B0004020202020204" pitchFamily="34" charset="0"/>
            </a:endParaRPr>
          </a:p>
          <a:p>
            <a:r>
              <a:rPr lang="de-DE" sz="1800" dirty="0">
                <a:solidFill>
                  <a:srgbClr val="000000"/>
                </a:solidFill>
                <a:latin typeface="Aptos" panose="020B0004020202020204" pitchFamily="34" charset="0"/>
              </a:rPr>
              <a:t>	Gib zusätzlich Tipps zur Variation des </a:t>
            </a:r>
            <a:r>
              <a:rPr lang="de-DE" sz="1800" b="1" dirty="0">
                <a:solidFill>
                  <a:srgbClr val="000000"/>
                </a:solidFill>
                <a:latin typeface="Aptos" panose="020B0004020202020204" pitchFamily="34" charset="0"/>
              </a:rPr>
              <a:t>Tempos</a:t>
            </a:r>
            <a:r>
              <a:rPr lang="de-DE" sz="1800" dirty="0">
                <a:solidFill>
                  <a:srgbClr val="000000"/>
                </a:solidFill>
                <a:latin typeface="Aptos" panose="020B0004020202020204" pitchFamily="34" charset="0"/>
              </a:rPr>
              <a:t> </a:t>
            </a:r>
          </a:p>
          <a:p>
            <a:r>
              <a:rPr lang="de-DE" sz="1800" dirty="0">
                <a:solidFill>
                  <a:srgbClr val="000000"/>
                </a:solidFill>
                <a:latin typeface="Aptos" panose="020B0004020202020204" pitchFamily="34" charset="0"/>
              </a:rPr>
              <a:t>	(z.B. schnell, langsam, Zeitlupe) oder der </a:t>
            </a:r>
            <a:r>
              <a:rPr lang="de-DE" sz="1800" b="1" dirty="0">
                <a:solidFill>
                  <a:srgbClr val="000000"/>
                </a:solidFill>
                <a:latin typeface="Aptos" panose="020B0004020202020204" pitchFamily="34" charset="0"/>
              </a:rPr>
              <a:t>Dimension</a:t>
            </a:r>
            <a:r>
              <a:rPr lang="de-DE" sz="1800" dirty="0">
                <a:solidFill>
                  <a:srgbClr val="000000"/>
                </a:solidFill>
                <a:latin typeface="Aptos" panose="020B0004020202020204" pitchFamily="34" charset="0"/>
              </a:rPr>
              <a:t> (eng – mittel – weit). </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b) 	Wenn ihr fertig seid, zeichnet dein Teammitglied eine neue Formenwelt für dich. 	Wiederholt den Aufgabenverlauf in getauschten Rollen </a:t>
            </a:r>
            <a:r>
              <a:rPr lang="de-DE" sz="1800" dirty="0">
                <a:latin typeface="Aptos" panose="020B0004020202020204" pitchFamily="34" charset="0"/>
              </a:rPr>
              <a:t>(Siehe Person A).</a:t>
            </a:r>
            <a:endParaRPr lang="de-DE" sz="1800" dirty="0">
              <a:solidFill>
                <a:srgbClr val="000000"/>
              </a:solidFill>
              <a:latin typeface="Aptos" panose="020B0004020202020204" pitchFamily="34" charset="0"/>
            </a:endParaRPr>
          </a:p>
          <a:p>
            <a:endParaRPr lang="de-DE" sz="2200" dirty="0">
              <a:latin typeface="Aptos" panose="020B0004020202020204" pitchFamily="34" charset="0"/>
            </a:endParaRPr>
          </a:p>
          <a:p>
            <a:endParaRPr lang="de-DE" sz="2200" dirty="0">
              <a:solidFill>
                <a:srgbClr val="000000"/>
              </a:solidFill>
              <a:latin typeface="Aptos" panose="020B0004020202020204" pitchFamily="34" charset="0"/>
            </a:endParaRPr>
          </a:p>
          <a:p>
            <a:r>
              <a:rPr lang="de-DE" sz="2200" dirty="0">
                <a:solidFill>
                  <a:srgbClr val="000000"/>
                </a:solidFill>
                <a:latin typeface="Aptos" panose="020B0004020202020204" pitchFamily="34" charset="0"/>
              </a:rPr>
              <a:t>	</a:t>
            </a:r>
          </a:p>
          <a:p>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9F2DB452-AAF3-40DD-BF19-D46F3C35CC90}"/>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A688E866-CAC6-420D-882B-DFBF8BFFEEAF}"/>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24E5799F-10E0-40C0-B259-6DB7E17D93E4}"/>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Formenwelt 		2/2  				Person B </a:t>
              </a:r>
            </a:p>
          </p:txBody>
        </p:sp>
        <p:sp>
          <p:nvSpPr>
            <p:cNvPr id="14" name="Rechteck 13">
              <a:extLst>
                <a:ext uri="{FF2B5EF4-FFF2-40B4-BE49-F238E27FC236}">
                  <a16:creationId xmlns:a16="http://schemas.microsoft.com/office/drawing/2014/main" id="{609CA8A0-AB1E-4A14-91F6-3321F9178F7F}"/>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148AD4D9-C2F4-C4B4-8F8F-87ED3E2D3E21}"/>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213993" y="1135050"/>
            <a:ext cx="1993575" cy="1993575"/>
          </a:xfrm>
          <a:prstGeom prst="rect">
            <a:avLst/>
          </a:prstGeom>
        </p:spPr>
      </p:pic>
      <p:pic>
        <p:nvPicPr>
          <p:cNvPr id="4" name="Grafik 3">
            <a:extLst>
              <a:ext uri="{FF2B5EF4-FFF2-40B4-BE49-F238E27FC236}">
                <a16:creationId xmlns:a16="http://schemas.microsoft.com/office/drawing/2014/main" id="{CCC968D7-DC4A-0D1E-8118-AE781B7F6D08}"/>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13073" y="4293000"/>
            <a:ext cx="1698972" cy="1698972"/>
          </a:xfrm>
          <a:prstGeom prst="rect">
            <a:avLst/>
          </a:prstGeom>
        </p:spPr>
      </p:pic>
      <p:sp>
        <p:nvSpPr>
          <p:cNvPr id="16" name="Textfeld 15">
            <a:extLst>
              <a:ext uri="{FF2B5EF4-FFF2-40B4-BE49-F238E27FC236}">
                <a16:creationId xmlns:a16="http://schemas.microsoft.com/office/drawing/2014/main" id="{E9870DFD-9BB3-4525-915E-9495FD57C9C1}"/>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12 </a:t>
            </a:r>
          </a:p>
        </p:txBody>
      </p:sp>
      <p:sp>
        <p:nvSpPr>
          <p:cNvPr id="11" name="Ellipse 10">
            <a:extLst>
              <a:ext uri="{FF2B5EF4-FFF2-40B4-BE49-F238E27FC236}">
                <a16:creationId xmlns:a16="http://schemas.microsoft.com/office/drawing/2014/main" id="{F40B4FF1-8842-459C-A86F-8B5CEF706C4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14A99EF7-2D49-4CFA-A2D9-99AB91C03C4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328826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D12E6D5E-CCB5-5087-FBE3-14C969CF22D7}"/>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66B397B5-90E0-82D8-62E3-E990BB43573E}"/>
              </a:ext>
            </a:extLst>
          </p:cNvPr>
          <p:cNvSpPr txBox="1">
            <a:spLocks/>
          </p:cNvSpPr>
          <p:nvPr/>
        </p:nvSpPr>
        <p:spPr bwMode="auto">
          <a:xfrm>
            <a:off x="2207567" y="1135051"/>
            <a:ext cx="9572585" cy="5030254"/>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effectLst/>
                <a:latin typeface="Aptos" panose="020B0004020202020204" pitchFamily="34" charset="0"/>
              </a:rPr>
              <a:t>1 a)	Du startest </a:t>
            </a:r>
            <a:r>
              <a:rPr lang="de-DE" sz="1800" b="1" dirty="0">
                <a:solidFill>
                  <a:srgbClr val="000000"/>
                </a:solidFill>
                <a:effectLst/>
                <a:latin typeface="Aptos" panose="020B0004020202020204" pitchFamily="34" charset="0"/>
              </a:rPr>
              <a:t>ohne</a:t>
            </a:r>
            <a:r>
              <a:rPr lang="de-DE" sz="1800" dirty="0">
                <a:solidFill>
                  <a:srgbClr val="000000"/>
                </a:solidFill>
                <a:effectLst/>
                <a:latin typeface="Aptos" panose="020B0004020202020204" pitchFamily="34" charset="0"/>
              </a:rPr>
              <a:t> Brille. Sobald alles eingerichtet ist, werden dir die Controller 	übergeben. </a:t>
            </a:r>
          </a:p>
          <a:p>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b)	Zeichne deinem Teammitglied </a:t>
            </a:r>
            <a:r>
              <a:rPr lang="de-DE" sz="1800" b="1" dirty="0">
                <a:solidFill>
                  <a:srgbClr val="000000"/>
                </a:solidFill>
                <a:latin typeface="Aptos" panose="020B0004020202020204" pitchFamily="34" charset="0"/>
              </a:rPr>
              <a:t>Linien</a:t>
            </a:r>
            <a:r>
              <a:rPr lang="de-DE" sz="1800" dirty="0">
                <a:solidFill>
                  <a:srgbClr val="000000"/>
                </a:solidFill>
                <a:effectLst/>
                <a:latin typeface="Aptos" panose="020B0004020202020204" pitchFamily="34" charset="0"/>
              </a:rPr>
              <a:t> und</a:t>
            </a:r>
            <a:r>
              <a:rPr lang="de-DE" sz="1800" b="1" dirty="0">
                <a:solidFill>
                  <a:srgbClr val="000000"/>
                </a:solidFill>
                <a:effectLst/>
                <a:latin typeface="Aptos" panose="020B0004020202020204" pitchFamily="34" charset="0"/>
              </a:rPr>
              <a:t> Raumformen</a:t>
            </a:r>
            <a:r>
              <a:rPr lang="de-DE" sz="1800" dirty="0">
                <a:solidFill>
                  <a:srgbClr val="000000"/>
                </a:solidFill>
                <a:effectLst/>
                <a:latin typeface="Aptos" panose="020B0004020202020204" pitchFamily="34" charset="0"/>
              </a:rPr>
              <a:t> auf allen Ebenen </a:t>
            </a:r>
            <a:r>
              <a:rPr lang="de-DE" sz="1800" dirty="0">
                <a:solidFill>
                  <a:srgbClr val="000000"/>
                </a:solidFill>
                <a:latin typeface="Aptos" panose="020B0004020202020204" pitchFamily="34" charset="0"/>
              </a:rPr>
              <a:t>in den VR-	Raum.</a:t>
            </a:r>
            <a:r>
              <a:rPr lang="de-DE" sz="1800" dirty="0">
                <a:solidFill>
                  <a:srgbClr val="000000"/>
                </a:solidFill>
                <a:effectLst/>
                <a:latin typeface="Aptos" panose="020B0004020202020204" pitchFamily="34" charset="0"/>
              </a:rPr>
              <a:t> Diese soll dein Teammitglied gleich mit dem </a:t>
            </a:r>
            <a:r>
              <a:rPr lang="de-DE" sz="1800" i="1" dirty="0">
                <a:solidFill>
                  <a:srgbClr val="000000"/>
                </a:solidFill>
                <a:effectLst/>
                <a:latin typeface="Aptos" panose="020B0004020202020204" pitchFamily="34" charset="0"/>
              </a:rPr>
              <a:t>Bauchnabel und anderen 	Körperteilen </a:t>
            </a:r>
            <a:r>
              <a:rPr lang="de-DE" sz="1800" dirty="0">
                <a:solidFill>
                  <a:srgbClr val="000000"/>
                </a:solidFill>
                <a:effectLst/>
                <a:latin typeface="Aptos" panose="020B0004020202020204" pitchFamily="34" charset="0"/>
              </a:rPr>
              <a:t>verfolgen. </a:t>
            </a:r>
            <a:r>
              <a:rPr lang="de-DE" sz="1800" dirty="0">
                <a:solidFill>
                  <a:srgbClr val="000000"/>
                </a:solidFill>
                <a:latin typeface="Aptos" panose="020B0004020202020204" pitchFamily="34" charset="0"/>
              </a:rPr>
              <a:t>Bleibt dabei in dem für euch abgegrenzten Raum.</a:t>
            </a:r>
            <a:endParaRPr lang="de-DE" sz="1800" i="1" dirty="0">
              <a:solidFill>
                <a:srgbClr val="000000"/>
              </a:solidFill>
              <a:effectLst/>
              <a:latin typeface="Aptos" panose="020B0004020202020204" pitchFamily="34" charset="0"/>
            </a:endParaRPr>
          </a:p>
          <a:p>
            <a:endParaRPr lang="de-DE" sz="1800" dirty="0">
              <a:effectLst/>
              <a:latin typeface="Aptos" panose="020B0004020202020204" pitchFamily="34" charset="0"/>
            </a:endParaRPr>
          </a:p>
          <a:p>
            <a:r>
              <a:rPr lang="de-DE" sz="1800" b="1" dirty="0">
                <a:solidFill>
                  <a:srgbClr val="000000"/>
                </a:solidFill>
                <a:effectLst/>
                <a:latin typeface="Aptos" panose="020B0004020202020204" pitchFamily="34" charset="0"/>
              </a:rPr>
              <a:t>Erweiterung:</a:t>
            </a:r>
            <a:endParaRPr lang="de-DE" sz="1800" dirty="0">
              <a:effectLst/>
              <a:latin typeface="Aptos" panose="020B0004020202020204" pitchFamily="34" charset="0"/>
            </a:endParaRPr>
          </a:p>
          <a:p>
            <a:r>
              <a:rPr lang="de-DE" sz="1800" dirty="0">
                <a:solidFill>
                  <a:srgbClr val="000000"/>
                </a:solidFill>
                <a:effectLst/>
                <a:latin typeface="Aptos" panose="020B0004020202020204" pitchFamily="34" charset="0"/>
              </a:rPr>
              <a:t>Wechsel öfter das Tempo (</a:t>
            </a:r>
            <a:r>
              <a:rPr lang="de-DE" sz="1800" dirty="0" err="1">
                <a:solidFill>
                  <a:srgbClr val="000000"/>
                </a:solidFill>
                <a:effectLst/>
                <a:latin typeface="Aptos" panose="020B0004020202020204" pitchFamily="34" charset="0"/>
              </a:rPr>
              <a:t>z.B</a:t>
            </a:r>
            <a:r>
              <a:rPr lang="de-DE" sz="1800" dirty="0">
                <a:solidFill>
                  <a:srgbClr val="000000"/>
                </a:solidFill>
                <a:effectLst/>
                <a:latin typeface="Aptos" panose="020B0004020202020204" pitchFamily="34" charset="0"/>
              </a:rPr>
              <a:t> Slow Motion</a:t>
            </a:r>
            <a:r>
              <a:rPr lang="de-DE" sz="1800" dirty="0">
                <a:solidFill>
                  <a:srgbClr val="000000"/>
                </a:solidFill>
                <a:latin typeface="Aptos" panose="020B0004020202020204" pitchFamily="34" charset="0"/>
              </a:rPr>
              <a:t> bis super </a:t>
            </a:r>
            <a:r>
              <a:rPr lang="de-DE" sz="1800" dirty="0">
                <a:solidFill>
                  <a:srgbClr val="000000"/>
                </a:solidFill>
                <a:effectLst/>
                <a:latin typeface="Aptos" panose="020B0004020202020204" pitchFamily="34" charset="0"/>
              </a:rPr>
              <a:t>schnell) und variiere zwischen Bewegungsfluss und Stopps. Achte darauf, dass dein Teammitglied mitkommt und bedenke, dass es dich in der Fläche nicht sehen kann. </a:t>
            </a:r>
            <a:r>
              <a:rPr lang="de-DE" sz="1800" i="1" dirty="0">
                <a:solidFill>
                  <a:srgbClr val="000000"/>
                </a:solidFill>
                <a:effectLst/>
                <a:latin typeface="Aptos" panose="020B0004020202020204" pitchFamily="34" charset="0"/>
              </a:rPr>
              <a:t> </a:t>
            </a:r>
            <a:r>
              <a:rPr lang="de-DE" sz="1800" dirty="0">
                <a:solidFill>
                  <a:srgbClr val="000000"/>
                </a:solidFill>
                <a:latin typeface="Aptos" panose="020B0004020202020204" pitchFamily="34" charset="0"/>
              </a:rPr>
              <a:t>Achte auch darauf </a:t>
            </a:r>
            <a:r>
              <a:rPr lang="de-DE" sz="1800" dirty="0">
                <a:solidFill>
                  <a:srgbClr val="000000"/>
                </a:solidFill>
                <a:effectLst/>
                <a:latin typeface="Aptos" panose="020B0004020202020204" pitchFamily="34" charset="0"/>
              </a:rPr>
              <a:t>wie vielfältig du dich selber mit dem Controller bewegen kannst. Findet ein Ende und nehmt euch Zeit das Gebilde anzuschauen. Erst dein Teammitglied dann du. Zieht den Sketch mal riesen groß und mal ganz klein. </a:t>
            </a:r>
          </a:p>
          <a:p>
            <a:endParaRPr lang="de-DE" sz="2200" dirty="0">
              <a:solidFill>
                <a:srgbClr val="000000"/>
              </a:solidFill>
              <a:latin typeface="Aptos" panose="020B0004020202020204" pitchFamily="34" charset="0"/>
            </a:endParaRPr>
          </a:p>
          <a:p>
            <a:r>
              <a:rPr lang="de-DE" sz="1800" dirty="0">
                <a:latin typeface="Aptos" panose="020B0004020202020204" pitchFamily="34" charset="0"/>
              </a:rPr>
              <a:t>c) 	Tauscht euch </a:t>
            </a:r>
            <a:r>
              <a:rPr lang="de-DE" sz="1800" b="1" dirty="0">
                <a:latin typeface="Aptos" panose="020B0004020202020204" pitchFamily="34" charset="0"/>
              </a:rPr>
              <a:t>ohne Brille </a:t>
            </a:r>
            <a:r>
              <a:rPr lang="de-DE" sz="1800" dirty="0">
                <a:latin typeface="Aptos" panose="020B0004020202020204" pitchFamily="34" charset="0"/>
              </a:rPr>
              <a:t>über das aus, was ihr erlebt und empfunden habt.</a:t>
            </a:r>
            <a:br>
              <a:rPr lang="de-DE" sz="1800" dirty="0">
                <a:latin typeface="Aptos" panose="020B0004020202020204" pitchFamily="34" charset="0"/>
              </a:rPr>
            </a:br>
            <a:br>
              <a:rPr lang="de-DE" sz="1800" dirty="0">
                <a:latin typeface="Aptos" panose="020B0004020202020204" pitchFamily="34" charset="0"/>
              </a:rPr>
            </a:br>
            <a:r>
              <a:rPr lang="de-DE" sz="1800" dirty="0">
                <a:latin typeface="Aptos" panose="020B0004020202020204" pitchFamily="34" charset="0"/>
              </a:rPr>
              <a:t>d)	Wechselt nun die Rollen und wiederholt die Aufgaben. Der gesamte Sketch sollte für 	die neue Runde gelöscht werden.</a:t>
            </a:r>
            <a:endParaRPr lang="de-DE" sz="1800" dirty="0">
              <a:effectLst/>
              <a:latin typeface="Aptos" panose="020B0004020202020204" pitchFamily="34" charset="0"/>
            </a:endParaRPr>
          </a:p>
          <a:p>
            <a:endParaRPr lang="de-DE" sz="2200" dirty="0">
              <a:solidFill>
                <a:srgbClr val="000000"/>
              </a:solidFill>
              <a:latin typeface="Aptos" panose="020B0004020202020204" pitchFamily="34" charset="0"/>
            </a:endParaRPr>
          </a:p>
          <a:p>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pic>
        <p:nvPicPr>
          <p:cNvPr id="5" name="Grafik 4">
            <a:extLst>
              <a:ext uri="{FF2B5EF4-FFF2-40B4-BE49-F238E27FC236}">
                <a16:creationId xmlns:a16="http://schemas.microsoft.com/office/drawing/2014/main" id="{D9CBC0A6-8F0F-D9ED-0CA3-278D7C88DF82}"/>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213993" y="1135050"/>
            <a:ext cx="1993575" cy="1993575"/>
          </a:xfrm>
          <a:prstGeom prst="rect">
            <a:avLst/>
          </a:prstGeom>
        </p:spPr>
      </p:pic>
      <p:grpSp>
        <p:nvGrpSpPr>
          <p:cNvPr id="10" name="Gruppieren 9">
            <a:extLst>
              <a:ext uri="{FF2B5EF4-FFF2-40B4-BE49-F238E27FC236}">
                <a16:creationId xmlns:a16="http://schemas.microsoft.com/office/drawing/2014/main" id="{7B591C94-B785-4EE5-8D19-FB43148ECA1B}"/>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FFC7CD00-0B54-4E59-8AD0-11FB0D22396C}"/>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76CFD2BC-A0F8-4345-9975-686A8ACD74F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Führen und folgen 	1/1  				Person B </a:t>
              </a:r>
            </a:p>
          </p:txBody>
        </p:sp>
        <p:sp>
          <p:nvSpPr>
            <p:cNvPr id="14" name="Rechteck 13">
              <a:extLst>
                <a:ext uri="{FF2B5EF4-FFF2-40B4-BE49-F238E27FC236}">
                  <a16:creationId xmlns:a16="http://schemas.microsoft.com/office/drawing/2014/main" id="{EE4FC4FA-4FA3-4EAF-B2FC-4369F62E9AAE}"/>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821C6E0C-FFEA-BB65-C97B-38C0CDAD366B}"/>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13073" y="4293000"/>
            <a:ext cx="1698972" cy="1698972"/>
          </a:xfrm>
          <a:prstGeom prst="rect">
            <a:avLst/>
          </a:prstGeom>
        </p:spPr>
      </p:pic>
      <p:sp>
        <p:nvSpPr>
          <p:cNvPr id="16" name="Textfeld 15">
            <a:extLst>
              <a:ext uri="{FF2B5EF4-FFF2-40B4-BE49-F238E27FC236}">
                <a16:creationId xmlns:a16="http://schemas.microsoft.com/office/drawing/2014/main" id="{93B16C56-BBA0-49C2-8433-9933AB9639BB}"/>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13 </a:t>
            </a:r>
          </a:p>
        </p:txBody>
      </p:sp>
      <p:sp>
        <p:nvSpPr>
          <p:cNvPr id="11" name="Ellipse 10">
            <a:extLst>
              <a:ext uri="{FF2B5EF4-FFF2-40B4-BE49-F238E27FC236}">
                <a16:creationId xmlns:a16="http://schemas.microsoft.com/office/drawing/2014/main" id="{76BFCA65-59FD-41B6-882F-E2B3D37B85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D5B1593D-3139-4F99-9334-3AB10540DD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195763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10838"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8472264" y="6093296"/>
            <a:ext cx="1636417" cy="367735"/>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935760" y="2636912"/>
            <a:ext cx="2880320" cy="923330"/>
          </a:xfrm>
          <a:prstGeom prst="rect">
            <a:avLst/>
          </a:prstGeom>
          <a:noFill/>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5400" b="1" i="0" u="none" strike="noStrike" kern="0" cap="none" spc="0" normalizeH="0" baseline="0" noProof="0" dirty="0">
                <a:ln>
                  <a:noFill/>
                </a:ln>
                <a:solidFill>
                  <a:prstClr val="black"/>
                </a:solidFill>
                <a:effectLst/>
                <a:uLnTx/>
                <a:uFillTx/>
                <a:latin typeface="Aptos"/>
                <a:ea typeface="+mn-ea"/>
                <a:cs typeface="+mn-cs"/>
              </a:rPr>
              <a:t>VR Move </a:t>
            </a:r>
            <a:endParaRPr kumimoji="0" lang="de-DE" sz="5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3272" y="5973837"/>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8840" y="6102615"/>
            <a:ext cx="2360295" cy="60579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90472" y="118195"/>
            <a:ext cx="2746248" cy="1258824"/>
          </a:xfrm>
          <a:prstGeom prst="rect">
            <a:avLst/>
          </a:prstGeom>
        </p:spPr>
      </p:pic>
      <p:pic>
        <p:nvPicPr>
          <p:cNvPr id="12" name="Grafik 11">
            <a:extLst>
              <a:ext uri="{FF2B5EF4-FFF2-40B4-BE49-F238E27FC236}">
                <a16:creationId xmlns:a16="http://schemas.microsoft.com/office/drawing/2014/main" id="{AB019D83-8416-4954-A82D-ACBD83AAD3F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pic>
        <p:nvPicPr>
          <p:cNvPr id="14" name="Grafik 13">
            <a:extLst>
              <a:ext uri="{FF2B5EF4-FFF2-40B4-BE49-F238E27FC236}">
                <a16:creationId xmlns:a16="http://schemas.microsoft.com/office/drawing/2014/main" id="{37D697A9-0F8D-4E4B-97FD-1B623158E3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88488" y="5939930"/>
            <a:ext cx="1636417" cy="873446"/>
          </a:xfrm>
          <a:prstGeom prst="rect">
            <a:avLst/>
          </a:prstGeom>
        </p:spPr>
      </p:pic>
    </p:spTree>
    <p:extLst>
      <p:ext uri="{BB962C8B-B14F-4D97-AF65-F5344CB8AC3E}">
        <p14:creationId xmlns:p14="http://schemas.microsoft.com/office/powerpoint/2010/main" val="1111930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429080A-886B-34B6-E21D-8322F22DB9C3}"/>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49F288AA-A980-3A1E-5C0B-8E2616F3F3C0}"/>
              </a:ext>
            </a:extLst>
          </p:cNvPr>
          <p:cNvSpPr txBox="1">
            <a:spLocks/>
          </p:cNvSpPr>
          <p:nvPr/>
        </p:nvSpPr>
        <p:spPr bwMode="auto">
          <a:xfrm>
            <a:off x="2207568" y="1424190"/>
            <a:ext cx="9572585" cy="466910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effectLst/>
                <a:latin typeface="Aptos" panose="020B0004020202020204" pitchFamily="34" charset="0"/>
              </a:rPr>
              <a:t>1 a)</a:t>
            </a:r>
            <a:r>
              <a:rPr lang="de-DE" sz="1800" b="1" dirty="0">
                <a:solidFill>
                  <a:srgbClr val="000000"/>
                </a:solidFill>
                <a:effectLst/>
                <a:latin typeface="Aptos" panose="020B0004020202020204" pitchFamily="34" charset="0"/>
              </a:rPr>
              <a:t>  	</a:t>
            </a:r>
            <a:r>
              <a:rPr lang="de-DE" sz="1800" dirty="0">
                <a:solidFill>
                  <a:srgbClr val="000000"/>
                </a:solidFill>
                <a:effectLst/>
                <a:latin typeface="Aptos" panose="020B0004020202020204" pitchFamily="34" charset="0"/>
              </a:rPr>
              <a:t>Du startest </a:t>
            </a:r>
            <a:r>
              <a:rPr lang="de-DE" sz="1800" b="1" dirty="0">
                <a:solidFill>
                  <a:srgbClr val="000000"/>
                </a:solidFill>
                <a:latin typeface="Aptos" panose="020B0004020202020204" pitchFamily="34" charset="0"/>
              </a:rPr>
              <a:t>ohne</a:t>
            </a:r>
            <a:r>
              <a:rPr lang="de-DE" sz="1800" dirty="0">
                <a:solidFill>
                  <a:srgbClr val="000000"/>
                </a:solidFill>
                <a:latin typeface="Aptos" panose="020B0004020202020204" pitchFamily="34" charset="0"/>
              </a:rPr>
              <a:t> </a:t>
            </a:r>
            <a:r>
              <a:rPr lang="de-DE" sz="1800" b="1" dirty="0">
                <a:solidFill>
                  <a:srgbClr val="000000"/>
                </a:solidFill>
                <a:latin typeface="Aptos" panose="020B0004020202020204" pitchFamily="34" charset="0"/>
              </a:rPr>
              <a:t>VR-Brille </a:t>
            </a:r>
            <a:r>
              <a:rPr lang="de-DE" sz="1800" dirty="0">
                <a:solidFill>
                  <a:srgbClr val="000000"/>
                </a:solidFill>
                <a:latin typeface="Aptos" panose="020B0004020202020204" pitchFamily="34" charset="0"/>
              </a:rPr>
              <a:t>und </a:t>
            </a:r>
            <a:r>
              <a:rPr lang="de-DE" sz="1800" dirty="0">
                <a:solidFill>
                  <a:srgbClr val="000000"/>
                </a:solidFill>
                <a:effectLst/>
                <a:latin typeface="Aptos" panose="020B0004020202020204" pitchFamily="34" charset="0"/>
              </a:rPr>
              <a:t>beobachtest dein Teammitglied. Versuche zu 	erkennen in welcher Kategorie sich dein Teammitglied bewegt. Folgende Gegenpole 	werden bearbeitet:</a:t>
            </a:r>
          </a:p>
          <a:p>
            <a:endParaRPr lang="de-DE" sz="1800" dirty="0">
              <a:solidFill>
                <a:srgbClr val="000000"/>
              </a:solidFill>
              <a:effectLst/>
              <a:latin typeface="Aptos" panose="020B0004020202020204" pitchFamily="34" charset="0"/>
            </a:endParaRPr>
          </a:p>
          <a:p>
            <a:r>
              <a:rPr lang="de-DE" sz="1800" dirty="0">
                <a:latin typeface="Aptos" panose="020B0004020202020204" pitchFamily="34" charset="0"/>
              </a:rPr>
              <a:t>	1. unterschiedliche Ebenen (</a:t>
            </a:r>
            <a:r>
              <a:rPr lang="de-DE" sz="1800" b="1" dirty="0">
                <a:latin typeface="Aptos" panose="020B0004020202020204" pitchFamily="34" charset="0"/>
              </a:rPr>
              <a:t>am Boden oder im Stand</a:t>
            </a:r>
            <a:r>
              <a:rPr lang="de-DE" sz="1800" dirty="0">
                <a:latin typeface="Aptos" panose="020B0004020202020204" pitchFamily="34" charset="0"/>
              </a:rPr>
              <a:t>)</a:t>
            </a:r>
            <a:br>
              <a:rPr lang="de-DE" sz="1800" dirty="0">
                <a:latin typeface="Aptos" panose="020B0004020202020204" pitchFamily="34" charset="0"/>
              </a:rPr>
            </a:br>
            <a:r>
              <a:rPr lang="de-DE" sz="1800" dirty="0">
                <a:latin typeface="Aptos" panose="020B0004020202020204" pitchFamily="34" charset="0"/>
              </a:rPr>
              <a:t>	2. unterschiedliche Dimensionen (</a:t>
            </a:r>
            <a:r>
              <a:rPr lang="de-DE" sz="1800" b="1" dirty="0">
                <a:latin typeface="Aptos" panose="020B0004020202020204" pitchFamily="34" charset="0"/>
              </a:rPr>
              <a:t>eng oder weit</a:t>
            </a:r>
            <a:r>
              <a:rPr lang="de-DE" sz="1800" dirty="0">
                <a:latin typeface="Aptos" panose="020B0004020202020204" pitchFamily="34" charset="0"/>
              </a:rPr>
              <a:t>) – also kleine 	</a:t>
            </a:r>
            <a:br>
              <a:rPr lang="de-DE" sz="1800" dirty="0">
                <a:latin typeface="Aptos" panose="020B0004020202020204" pitchFamily="34" charset="0"/>
              </a:rPr>
            </a:br>
            <a:r>
              <a:rPr lang="de-DE" sz="1800" dirty="0">
                <a:latin typeface="Aptos" panose="020B0004020202020204" pitchFamily="34" charset="0"/>
              </a:rPr>
              <a:t>	Bewegungen am Platz oder große Bewegungen durch den Raum)</a:t>
            </a:r>
            <a:br>
              <a:rPr lang="de-DE" sz="1800" dirty="0">
                <a:latin typeface="Aptos" panose="020B0004020202020204" pitchFamily="34" charset="0"/>
              </a:rPr>
            </a:br>
            <a:r>
              <a:rPr lang="de-DE" sz="1800" dirty="0">
                <a:latin typeface="Aptos" panose="020B0004020202020204" pitchFamily="34" charset="0"/>
              </a:rPr>
              <a:t>	</a:t>
            </a:r>
            <a:r>
              <a:rPr lang="de-DE" sz="1800" dirty="0">
                <a:solidFill>
                  <a:srgbClr val="000000"/>
                </a:solidFill>
                <a:latin typeface="Aptos" panose="020B0004020202020204" pitchFamily="34" charset="0"/>
              </a:rPr>
              <a:t>3. in </a:t>
            </a:r>
            <a:r>
              <a:rPr lang="de-DE" sz="1800" b="1" dirty="0">
                <a:solidFill>
                  <a:srgbClr val="000000"/>
                </a:solidFill>
                <a:latin typeface="Aptos" panose="020B0004020202020204" pitchFamily="34" charset="0"/>
              </a:rPr>
              <a:t>Zeitlupe</a:t>
            </a:r>
            <a:r>
              <a:rPr lang="de-DE" sz="1800" dirty="0">
                <a:solidFill>
                  <a:srgbClr val="000000"/>
                </a:solidFill>
                <a:latin typeface="Aptos" panose="020B0004020202020204" pitchFamily="34" charset="0"/>
              </a:rPr>
              <a:t> oder </a:t>
            </a:r>
            <a:r>
              <a:rPr lang="de-DE" sz="1800" b="1" dirty="0">
                <a:solidFill>
                  <a:srgbClr val="000000"/>
                </a:solidFill>
                <a:latin typeface="Aptos" panose="020B0004020202020204" pitchFamily="34" charset="0"/>
              </a:rPr>
              <a:t>Zeitraffer</a:t>
            </a:r>
          </a:p>
          <a:p>
            <a:endParaRPr lang="de-DE" sz="1800" dirty="0">
              <a:effectLst/>
              <a:latin typeface="Aptos" panose="020B0004020202020204" pitchFamily="34" charset="0"/>
            </a:endParaRPr>
          </a:p>
          <a:p>
            <a:r>
              <a:rPr lang="de-DE" sz="1800" dirty="0">
                <a:solidFill>
                  <a:srgbClr val="000000"/>
                </a:solidFill>
                <a:effectLst/>
                <a:latin typeface="Aptos" panose="020B0004020202020204" pitchFamily="34" charset="0"/>
              </a:rPr>
              <a:t>	Versuche dich</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gleichzeitig in den selben Kategorien, mit der </a:t>
            </a:r>
            <a:r>
              <a:rPr lang="de-DE" sz="1800" i="1" dirty="0">
                <a:solidFill>
                  <a:srgbClr val="000000"/>
                </a:solidFill>
                <a:effectLst/>
                <a:latin typeface="Aptos" panose="020B0004020202020204" pitchFamily="34" charset="0"/>
              </a:rPr>
              <a:t>Musik </a:t>
            </a:r>
            <a:r>
              <a:rPr lang="de-DE" sz="1800" dirty="0">
                <a:solidFill>
                  <a:srgbClr val="000000"/>
                </a:solidFill>
                <a:effectLst/>
                <a:latin typeface="Aptos" panose="020B0004020202020204" pitchFamily="34" charset="0"/>
              </a:rPr>
              <a:t>zu bewegen. 	Achte besonders jetzt auf dein Teammitglied, welches dich nicht sieht – halte hier 	genügend Abstand. Nach ca. einer Minute macht ihr eine Pause in der dein 	Teammitglied 	das Gebilde in VR betrachtet. Stoppe du dafür die Zeit – ca. 1 Minute.</a:t>
            </a:r>
          </a:p>
          <a:p>
            <a:endParaRPr lang="de-DE" sz="1800" dirty="0">
              <a:solidFill>
                <a:srgbClr val="000000"/>
              </a:solidFill>
              <a:latin typeface="Aptos" panose="020B0004020202020204" pitchFamily="34" charset="0"/>
            </a:endParaRPr>
          </a:p>
          <a:p>
            <a:r>
              <a:rPr lang="de-DE" sz="1800" dirty="0">
                <a:solidFill>
                  <a:srgbClr val="000000"/>
                </a:solidFill>
                <a:effectLst/>
                <a:latin typeface="Aptos" panose="020B0004020202020204" pitchFamily="34" charset="0"/>
              </a:rPr>
              <a:t>  b)	</a:t>
            </a:r>
            <a:r>
              <a:rPr lang="de-DE" sz="1800" b="1" dirty="0">
                <a:solidFill>
                  <a:srgbClr val="000000"/>
                </a:solidFill>
                <a:effectLst/>
                <a:latin typeface="Aptos" panose="020B0004020202020204" pitchFamily="34" charset="0"/>
              </a:rPr>
              <a:t>Tauscht die Brille und die Rollen </a:t>
            </a:r>
            <a:r>
              <a:rPr lang="de-DE" sz="1800" dirty="0">
                <a:solidFill>
                  <a:srgbClr val="000000"/>
                </a:solidFill>
                <a:effectLst/>
                <a:latin typeface="Aptos" panose="020B0004020202020204" pitchFamily="34" charset="0"/>
              </a:rPr>
              <a:t>(</a:t>
            </a:r>
            <a:r>
              <a:rPr lang="de-DE" sz="1800" i="1" dirty="0">
                <a:solidFill>
                  <a:srgbClr val="000000"/>
                </a:solidFill>
                <a:effectLst/>
                <a:latin typeface="Aptos" panose="020B0004020202020204" pitchFamily="34" charset="0"/>
              </a:rPr>
              <a:t>Aufgabe 1 a</a:t>
            </a:r>
            <a:r>
              <a:rPr lang="de-DE" sz="1800" dirty="0">
                <a:solidFill>
                  <a:srgbClr val="000000"/>
                </a:solidFill>
                <a:effectLst/>
                <a:latin typeface="Aptos" panose="020B0004020202020204" pitchFamily="34" charset="0"/>
              </a:rPr>
              <a:t>) von Person A. Bevor du den Sketch 	löschst, schau auch du dir das Gebilde, welches in Bewegung entstanden ist an – 	auch ca. 1 Min. </a:t>
            </a:r>
          </a:p>
          <a:p>
            <a:endParaRPr lang="de-DE" sz="2200" dirty="0">
              <a:solidFill>
                <a:srgbClr val="000000"/>
              </a:solidFill>
              <a:latin typeface="Aptos" panose="020B0004020202020204" pitchFamily="34" charset="0"/>
            </a:endParaRPr>
          </a:p>
          <a:p>
            <a:endParaRPr lang="de-DE" sz="2200" dirty="0">
              <a:solidFill>
                <a:srgbClr val="000000"/>
              </a:solidFill>
              <a:effectLst/>
              <a:latin typeface="Aptos" panose="020B0004020202020204" pitchFamily="34" charset="0"/>
            </a:endParaRPr>
          </a:p>
          <a:p>
            <a:endParaRPr lang="de-DE" sz="1000" dirty="0">
              <a:solidFill>
                <a:srgbClr val="000000"/>
              </a:solidFill>
              <a:latin typeface="Aptos" panose="020B0004020202020204" pitchFamily="34" charset="0"/>
            </a:endParaRPr>
          </a:p>
          <a:p>
            <a:endParaRPr lang="de-DE" sz="2200" dirty="0">
              <a:effectLst/>
              <a:latin typeface="Aptos" panose="020B0004020202020204" pitchFamily="34" charset="0"/>
            </a:endParaRPr>
          </a:p>
          <a:p>
            <a:endParaRPr lang="de-DE" sz="2200" dirty="0">
              <a:effectLst/>
              <a:latin typeface="Aptos" panose="020B0004020202020204" pitchFamily="34" charset="0"/>
            </a:endParaRPr>
          </a:p>
          <a:p>
            <a:endParaRPr lang="de-DE" sz="2200" dirty="0">
              <a:solidFill>
                <a:srgbClr val="000000"/>
              </a:solidFill>
              <a:latin typeface="Aptos" panose="020B0004020202020204" pitchFamily="34" charset="0"/>
            </a:endParaRPr>
          </a:p>
          <a:p>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087AE7C1-65EF-4BC5-AAF5-43CAD775E6F9}"/>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B43EAC50-FFE0-40C8-843E-E6AEC882E387}"/>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EE76D32B-CEC1-4DAA-BACC-E9F1AF21BE1B}"/>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Kontraste 			1/2  				Person B</a:t>
              </a:r>
            </a:p>
          </p:txBody>
        </p:sp>
        <p:sp>
          <p:nvSpPr>
            <p:cNvPr id="14" name="Rechteck 13">
              <a:extLst>
                <a:ext uri="{FF2B5EF4-FFF2-40B4-BE49-F238E27FC236}">
                  <a16:creationId xmlns:a16="http://schemas.microsoft.com/office/drawing/2014/main" id="{1AE97875-A0DA-4AF1-8957-6ED0CEFE7187}"/>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9CB7E160-9A6A-8F1B-938A-31AD360EDA4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213993" y="1135050"/>
            <a:ext cx="1993575" cy="1993575"/>
          </a:xfrm>
          <a:prstGeom prst="rect">
            <a:avLst/>
          </a:prstGeom>
        </p:spPr>
      </p:pic>
      <p:pic>
        <p:nvPicPr>
          <p:cNvPr id="4" name="Grafik 3">
            <a:extLst>
              <a:ext uri="{FF2B5EF4-FFF2-40B4-BE49-F238E27FC236}">
                <a16:creationId xmlns:a16="http://schemas.microsoft.com/office/drawing/2014/main" id="{72A5CC97-85C5-3091-4CAF-C2F185C9FED1}"/>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13073" y="4293000"/>
            <a:ext cx="1698972" cy="1698972"/>
          </a:xfrm>
          <a:prstGeom prst="rect">
            <a:avLst/>
          </a:prstGeom>
        </p:spPr>
      </p:pic>
      <p:sp>
        <p:nvSpPr>
          <p:cNvPr id="16" name="Textfeld 15">
            <a:extLst>
              <a:ext uri="{FF2B5EF4-FFF2-40B4-BE49-F238E27FC236}">
                <a16:creationId xmlns:a16="http://schemas.microsoft.com/office/drawing/2014/main" id="{5909E748-82BC-4016-93FA-C3E65CF3377D}"/>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14 </a:t>
            </a:r>
          </a:p>
        </p:txBody>
      </p:sp>
      <p:sp>
        <p:nvSpPr>
          <p:cNvPr id="11" name="Ellipse 10">
            <a:extLst>
              <a:ext uri="{FF2B5EF4-FFF2-40B4-BE49-F238E27FC236}">
                <a16:creationId xmlns:a16="http://schemas.microsoft.com/office/drawing/2014/main" id="{A58C585E-575E-4FA0-9DF3-453038854B39}"/>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7E08F8EC-545D-4D62-9254-980CB66E0C8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595166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DAD000F-4BEC-28F0-4AD6-F3CC12B88EB0}"/>
            </a:ext>
          </a:extLst>
        </p:cNvPr>
        <p:cNvGrpSpPr/>
        <p:nvPr/>
      </p:nvGrpSpPr>
      <p:grpSpPr bwMode="auto">
        <a:xfrm>
          <a:off x="0" y="0"/>
          <a:ext cx="0" cy="0"/>
          <a:chOff x="0" y="0"/>
          <a:chExt cx="0" cy="0"/>
        </a:xfrm>
      </p:grpSpPr>
      <p:pic>
        <p:nvPicPr>
          <p:cNvPr id="3" name="Grafik 2">
            <a:extLst>
              <a:ext uri="{FF2B5EF4-FFF2-40B4-BE49-F238E27FC236}">
                <a16:creationId xmlns:a16="http://schemas.microsoft.com/office/drawing/2014/main" id="{C2548424-CAAE-F97D-21C7-E2215F48868A}"/>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5801" y="1268760"/>
            <a:ext cx="1656180" cy="1656180"/>
          </a:xfrm>
          <a:prstGeom prst="rect">
            <a:avLst/>
          </a:prstGeom>
        </p:spPr>
      </p:pic>
      <p:pic>
        <p:nvPicPr>
          <p:cNvPr id="5" name="Grafik 4">
            <a:extLst>
              <a:ext uri="{FF2B5EF4-FFF2-40B4-BE49-F238E27FC236}">
                <a16:creationId xmlns:a16="http://schemas.microsoft.com/office/drawing/2014/main" id="{4AAC4E14-8C08-0B52-1F13-53AF15D19720}"/>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479376" y="4221088"/>
            <a:ext cx="1677578" cy="1677578"/>
          </a:xfrm>
          <a:prstGeom prst="rect">
            <a:avLst/>
          </a:prstGeom>
        </p:spPr>
      </p:pic>
      <p:grpSp>
        <p:nvGrpSpPr>
          <p:cNvPr id="16" name="Gruppieren 15">
            <a:extLst>
              <a:ext uri="{FF2B5EF4-FFF2-40B4-BE49-F238E27FC236}">
                <a16:creationId xmlns:a16="http://schemas.microsoft.com/office/drawing/2014/main" id="{18784251-3ABC-4D05-8F1A-DB06607F330F}"/>
              </a:ext>
            </a:extLst>
          </p:cNvPr>
          <p:cNvGrpSpPr/>
          <p:nvPr/>
        </p:nvGrpSpPr>
        <p:grpSpPr>
          <a:xfrm>
            <a:off x="551384" y="0"/>
            <a:ext cx="11640616" cy="645958"/>
            <a:chOff x="551384" y="0"/>
            <a:chExt cx="11640616" cy="645958"/>
          </a:xfrm>
        </p:grpSpPr>
        <p:sp>
          <p:nvSpPr>
            <p:cNvPr id="17" name="Rechteck 16">
              <a:extLst>
                <a:ext uri="{FF2B5EF4-FFF2-40B4-BE49-F238E27FC236}">
                  <a16:creationId xmlns:a16="http://schemas.microsoft.com/office/drawing/2014/main" id="{F10FC051-392D-44D3-9A1C-5DC37EFCB898}"/>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Titel 1">
              <a:extLst>
                <a:ext uri="{FF2B5EF4-FFF2-40B4-BE49-F238E27FC236}">
                  <a16:creationId xmlns:a16="http://schemas.microsoft.com/office/drawing/2014/main" id="{BD665603-C259-463F-A47B-8FA44B5D30D8}"/>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Kontraste 			2/2  				Person B</a:t>
              </a:r>
            </a:p>
          </p:txBody>
        </p:sp>
        <p:sp>
          <p:nvSpPr>
            <p:cNvPr id="19" name="Rechteck 18">
              <a:extLst>
                <a:ext uri="{FF2B5EF4-FFF2-40B4-BE49-F238E27FC236}">
                  <a16:creationId xmlns:a16="http://schemas.microsoft.com/office/drawing/2014/main" id="{B31A02CB-EFB1-4036-B2AD-6BC17CEF794B}"/>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2" name="Rechteck 1">
            <a:extLst>
              <a:ext uri="{FF2B5EF4-FFF2-40B4-BE49-F238E27FC236}">
                <a16:creationId xmlns:a16="http://schemas.microsoft.com/office/drawing/2014/main" id="{EE1E3663-6434-4D65-AB32-8454D776D0F7}"/>
              </a:ext>
            </a:extLst>
          </p:cNvPr>
          <p:cNvSpPr/>
          <p:nvPr/>
        </p:nvSpPr>
        <p:spPr>
          <a:xfrm>
            <a:off x="2171981" y="1762938"/>
            <a:ext cx="9627254" cy="3970318"/>
          </a:xfrm>
          <a:prstGeom prst="rect">
            <a:avLst/>
          </a:prstGeom>
          <a:solidFill>
            <a:schemeClr val="bg1"/>
          </a:solidFill>
        </p:spPr>
        <p:txBody>
          <a:bodyPr wrap="square">
            <a:spAutoFit/>
          </a:bodyPr>
          <a:lstStyle/>
          <a:p>
            <a:r>
              <a:rPr lang="de-DE" dirty="0">
                <a:latin typeface="Aptos" panose="020B0004020202020204" pitchFamily="34" charset="0"/>
              </a:rPr>
              <a:t> c) 	</a:t>
            </a:r>
            <a:r>
              <a:rPr lang="de-DE" dirty="0">
                <a:solidFill>
                  <a:srgbClr val="000000"/>
                </a:solidFill>
                <a:latin typeface="Aptos" panose="020B0004020202020204" pitchFamily="34" charset="0"/>
              </a:rPr>
              <a:t>Nun legt ihr die Brille beiseite und bewegt euch beide</a:t>
            </a:r>
            <a:r>
              <a:rPr lang="de-DE" b="1" dirty="0">
                <a:solidFill>
                  <a:srgbClr val="000000"/>
                </a:solidFill>
                <a:latin typeface="Aptos" panose="020B0004020202020204" pitchFamily="34" charset="0"/>
              </a:rPr>
              <a:t> ohne VR-Brille</a:t>
            </a:r>
            <a:r>
              <a:rPr lang="de-DE" dirty="0">
                <a:solidFill>
                  <a:srgbClr val="000000"/>
                </a:solidFill>
                <a:latin typeface="Aptos" panose="020B0004020202020204" pitchFamily="34" charset="0"/>
              </a:rPr>
              <a:t>. Eine Person gibt 	dabei nonverbal die Bewegungskategorie vor, die andere Person bewegt sich dieses Mal 	gegengleich, genau im Kontrast. Ihr könnt euch nun beide sehen und aufeinander 	achten. Tauscht die Rolle und wechselt euch mit der Vorgabe ab!</a:t>
            </a:r>
          </a:p>
          <a:p>
            <a:endParaRPr lang="de-DE" dirty="0">
              <a:solidFill>
                <a:srgbClr val="000000"/>
              </a:solidFill>
              <a:latin typeface="Aptos" panose="020B0004020202020204" pitchFamily="34" charset="0"/>
            </a:endParaRPr>
          </a:p>
          <a:p>
            <a:r>
              <a:rPr lang="de-DE" dirty="0">
                <a:solidFill>
                  <a:srgbClr val="000000"/>
                </a:solidFill>
                <a:latin typeface="Aptos" panose="020B0004020202020204" pitchFamily="34" charset="0"/>
              </a:rPr>
              <a:t>	Beispiel:</a:t>
            </a:r>
          </a:p>
          <a:p>
            <a:r>
              <a:rPr lang="de-DE" dirty="0">
                <a:solidFill>
                  <a:srgbClr val="000000"/>
                </a:solidFill>
                <a:latin typeface="Aptos" panose="020B0004020202020204" pitchFamily="34" charset="0"/>
              </a:rPr>
              <a:t>	Wenn A sich am Boden bewegt, bewegt sich B im Stand. Bewegt B sich in Zeitlupe, 	muss A sich im Zeitraffer bewegen, </a:t>
            </a:r>
            <a:r>
              <a:rPr lang="de-DE" dirty="0" err="1">
                <a:solidFill>
                  <a:srgbClr val="000000"/>
                </a:solidFill>
                <a:latin typeface="Aptos" panose="020B0004020202020204" pitchFamily="34" charset="0"/>
              </a:rPr>
              <a:t>u.s.w</a:t>
            </a:r>
            <a:r>
              <a:rPr lang="de-DE" dirty="0">
                <a:solidFill>
                  <a:srgbClr val="000000"/>
                </a:solidFill>
                <a:latin typeface="Aptos" panose="020B0004020202020204" pitchFamily="34" charset="0"/>
              </a:rPr>
              <a:t>.</a:t>
            </a:r>
          </a:p>
          <a:p>
            <a:endParaRPr lang="de-DE" dirty="0">
              <a:solidFill>
                <a:srgbClr val="000000"/>
              </a:solidFill>
              <a:latin typeface="Aptos" panose="020B0004020202020204" pitchFamily="34" charset="0"/>
            </a:endParaRPr>
          </a:p>
          <a:p>
            <a:r>
              <a:rPr lang="de-DE" dirty="0">
                <a:solidFill>
                  <a:srgbClr val="000000"/>
                </a:solidFill>
                <a:latin typeface="Aptos" panose="020B0004020202020204" pitchFamily="34" charset="0"/>
              </a:rPr>
              <a:t>	</a:t>
            </a:r>
            <a:r>
              <a:rPr lang="de-DE" b="1" dirty="0">
                <a:solidFill>
                  <a:srgbClr val="000000"/>
                </a:solidFill>
                <a:latin typeface="Aptos" panose="020B0004020202020204" pitchFamily="34" charset="0"/>
              </a:rPr>
              <a:t>Mögliche Kontraste:</a:t>
            </a:r>
          </a:p>
          <a:p>
            <a:endParaRPr lang="de-DE" b="1" dirty="0">
              <a:solidFill>
                <a:srgbClr val="000000"/>
              </a:solidFill>
              <a:latin typeface="Aptos" panose="020B0004020202020204" pitchFamily="34" charset="0"/>
            </a:endParaRPr>
          </a:p>
          <a:p>
            <a:r>
              <a:rPr lang="de-DE" b="1" dirty="0">
                <a:latin typeface="Aptos" panose="020B0004020202020204" pitchFamily="34" charset="0"/>
              </a:rPr>
              <a:t>			Boden	--------	Stand</a:t>
            </a:r>
          </a:p>
          <a:p>
            <a:r>
              <a:rPr lang="de-DE" b="1" dirty="0">
                <a:solidFill>
                  <a:srgbClr val="000000"/>
                </a:solidFill>
                <a:latin typeface="Aptos" panose="020B0004020202020204" pitchFamily="34" charset="0"/>
              </a:rPr>
              <a:t>			eng	--------	weit</a:t>
            </a:r>
          </a:p>
          <a:p>
            <a:r>
              <a:rPr lang="de-DE" b="1" dirty="0">
                <a:solidFill>
                  <a:srgbClr val="000000"/>
                </a:solidFill>
                <a:latin typeface="Aptos" panose="020B0004020202020204" pitchFamily="34" charset="0"/>
              </a:rPr>
              <a:t>			Zeitlupe	--------	Zeitraffer</a:t>
            </a:r>
            <a:endParaRPr lang="de-DE" dirty="0">
              <a:solidFill>
                <a:srgbClr val="000000"/>
              </a:solidFill>
              <a:latin typeface="Aptos" panose="020B0004020202020204" pitchFamily="34" charset="0"/>
            </a:endParaRPr>
          </a:p>
        </p:txBody>
      </p:sp>
      <p:sp>
        <p:nvSpPr>
          <p:cNvPr id="12" name="Textfeld 11">
            <a:extLst>
              <a:ext uri="{FF2B5EF4-FFF2-40B4-BE49-F238E27FC236}">
                <a16:creationId xmlns:a16="http://schemas.microsoft.com/office/drawing/2014/main" id="{5CFBB649-72D8-4794-995E-58651A96826F}"/>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15 </a:t>
            </a:r>
          </a:p>
        </p:txBody>
      </p:sp>
      <p:sp>
        <p:nvSpPr>
          <p:cNvPr id="13" name="Ellipse 12">
            <a:extLst>
              <a:ext uri="{FF2B5EF4-FFF2-40B4-BE49-F238E27FC236}">
                <a16:creationId xmlns:a16="http://schemas.microsoft.com/office/drawing/2014/main" id="{1456E468-3BFE-44A0-83F4-4CF3582A9D0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1130E412-DA6B-4878-9FF6-20E02EC666C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3359106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3071664" y="908720"/>
            <a:ext cx="2448272" cy="1200329"/>
          </a:xfrm>
          <a:prstGeom prst="rect">
            <a:avLst/>
          </a:prstGeom>
          <a:solidFill>
            <a:schemeClr val="accent4">
              <a:lumMod val="20000"/>
              <a:lumOff val="80000"/>
            </a:schemeClr>
          </a:solidFill>
        </p:spPr>
        <p:txBody>
          <a:bodyPr wrap="square">
            <a:spAutoFit/>
          </a:bodyPr>
          <a:lstStyle/>
          <a:p>
            <a:r>
              <a:rPr lang="de-DE" sz="2400" b="1" dirty="0">
                <a:latin typeface="Aptos" panose="020B0004020202020204"/>
              </a:rPr>
              <a:t>Bewegungsablauf</a:t>
            </a:r>
          </a:p>
          <a:p>
            <a:endParaRPr lang="de-DE" sz="2400" b="1" dirty="0">
              <a:latin typeface="Aptos" panose="020B0004020202020204"/>
            </a:endParaRPr>
          </a:p>
          <a:p>
            <a:r>
              <a:rPr lang="de-DE" sz="2400" b="1" dirty="0">
                <a:latin typeface="Aptos" panose="020B0004020202020204"/>
              </a:rPr>
              <a:t>Nachgestaltung</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chemeClr val="accent4"/>
          </a:solidFill>
        </p:spPr>
        <p:txBody>
          <a:bodyPr wrap="square" rtlCol="0">
            <a:spAutoFit/>
          </a:bodyPr>
          <a:lstStyle/>
          <a:p>
            <a:r>
              <a:rPr lang="de-DE" sz="3200" b="1" dirty="0">
                <a:latin typeface="Aptos" panose="020B0004020202020204"/>
              </a:rPr>
              <a:t>		VR Move 		Unterrichtseinheit 4		     Karten 16 - 19</a:t>
            </a:r>
          </a:p>
        </p:txBody>
      </p:sp>
      <p:sp>
        <p:nvSpPr>
          <p:cNvPr id="9" name="Ellipse 8">
            <a:extLst>
              <a:ext uri="{FF2B5EF4-FFF2-40B4-BE49-F238E27FC236}">
                <a16:creationId xmlns:a16="http://schemas.microsoft.com/office/drawing/2014/main" id="{852CBC0B-C423-4568-A75C-00A84090E8F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1E824D0B-1A1D-4523-816D-FC726470F4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03209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Rechteck 5">
            <a:extLst>
              <a:ext uri="{FF2B5EF4-FFF2-40B4-BE49-F238E27FC236}">
                <a16:creationId xmlns:a16="http://schemas.microsoft.com/office/drawing/2014/main" id="{1FCBA483-3A92-BEBC-810E-FC6445232928}"/>
              </a:ext>
            </a:extLst>
          </p:cNvPr>
          <p:cNvSpPr/>
          <p:nvPr/>
        </p:nvSpPr>
        <p:spPr bwMode="auto">
          <a:xfrm>
            <a:off x="7320136" y="3962276"/>
            <a:ext cx="2232248" cy="2232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solidFill>
                <a:srgbClr val="FF0000"/>
              </a:solidFill>
            </a:endParaRPr>
          </a:p>
        </p:txBody>
      </p:sp>
      <p:pic>
        <p:nvPicPr>
          <p:cNvPr id="8" name="Grafik 48">
            <a:extLst>
              <a:ext uri="{FF2B5EF4-FFF2-40B4-BE49-F238E27FC236}">
                <a16:creationId xmlns:a16="http://schemas.microsoft.com/office/drawing/2014/main" id="{3AFF8804-6758-F09F-C867-F5BC83770EF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773292" y="5690468"/>
            <a:ext cx="906884" cy="906884"/>
          </a:xfrm>
          <a:prstGeom prst="rect">
            <a:avLst/>
          </a:prstGeom>
        </p:spPr>
      </p:pic>
      <p:sp>
        <p:nvSpPr>
          <p:cNvPr id="3" name="Rechteck 2">
            <a:extLst>
              <a:ext uri="{FF2B5EF4-FFF2-40B4-BE49-F238E27FC236}">
                <a16:creationId xmlns:a16="http://schemas.microsoft.com/office/drawing/2014/main" id="{F5A26F83-3B66-E4FD-86AC-DB0A41FB5E20}"/>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BBBB0408-C5FD-0C21-852C-4090BF7B8E6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2" name="Textfeld 6">
            <a:extLst>
              <a:ext uri="{FF2B5EF4-FFF2-40B4-BE49-F238E27FC236}">
                <a16:creationId xmlns:a16="http://schemas.microsoft.com/office/drawing/2014/main" id="{385CB14D-CA05-3023-E6C9-852587C43196}"/>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16</a:t>
            </a:r>
            <a:endParaRPr b="1" dirty="0"/>
          </a:p>
        </p:txBody>
      </p:sp>
      <p:sp>
        <p:nvSpPr>
          <p:cNvPr id="2" name="Ellipse 1">
            <a:extLst>
              <a:ext uri="{FF2B5EF4-FFF2-40B4-BE49-F238E27FC236}">
                <a16:creationId xmlns:a16="http://schemas.microsoft.com/office/drawing/2014/main" id="{C98CF00C-1B16-C542-6061-D69DDFD9B48E}"/>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9C69B22D-ED30-65F3-BF8D-B54E997CBC8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pic>
        <p:nvPicPr>
          <p:cNvPr id="15" name="Grafik 14">
            <a:extLst>
              <a:ext uri="{FF2B5EF4-FFF2-40B4-BE49-F238E27FC236}">
                <a16:creationId xmlns:a16="http://schemas.microsoft.com/office/drawing/2014/main" id="{76C044A7-D2A0-4425-B43F-5365EF9CC2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13" name="Textfeld 12">
            <a:extLst>
              <a:ext uri="{FF2B5EF4-FFF2-40B4-BE49-F238E27FC236}">
                <a16:creationId xmlns:a16="http://schemas.microsoft.com/office/drawing/2014/main" id="{F7C75D07-38DA-4ECE-A751-96CECFE110EE}"/>
              </a:ext>
            </a:extLst>
          </p:cNvPr>
          <p:cNvSpPr txBox="1"/>
          <p:nvPr/>
        </p:nvSpPr>
        <p:spPr bwMode="auto">
          <a:xfrm>
            <a:off x="9817372" y="4006805"/>
            <a:ext cx="1270224" cy="646331"/>
          </a:xfrm>
          <a:prstGeom prst="rect">
            <a:avLst/>
          </a:prstGeom>
          <a:noFill/>
        </p:spPr>
        <p:txBody>
          <a:bodyPr wrap="square" rtlCol="0">
            <a:spAutoFit/>
          </a:bodyPr>
          <a:lstStyle/>
          <a:p>
            <a:r>
              <a:rPr lang="de-DE" b="1" dirty="0">
                <a:latin typeface="Aptos" panose="020B0004020202020204" pitchFamily="34" charset="0"/>
              </a:rPr>
              <a:t>QR-Code Scannen</a:t>
            </a:r>
          </a:p>
        </p:txBody>
      </p:sp>
      <p:sp>
        <p:nvSpPr>
          <p:cNvPr id="16" name="Titel 3">
            <a:extLst>
              <a:ext uri="{FF2B5EF4-FFF2-40B4-BE49-F238E27FC236}">
                <a16:creationId xmlns:a16="http://schemas.microsoft.com/office/drawing/2014/main" id="{0C4EE478-4E33-4AAB-B1D9-1EB8526CC4AB}"/>
              </a:ext>
            </a:extLst>
          </p:cNvPr>
          <p:cNvSpPr txBox="1"/>
          <p:nvPr/>
        </p:nvSpPr>
        <p:spPr bwMode="auto">
          <a:xfrm>
            <a:off x="848271" y="1512694"/>
            <a:ext cx="10504313" cy="2232247"/>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457200" indent="-457200">
              <a:buAutoNum type="arabicParenR"/>
              <a:defRPr/>
            </a:pPr>
            <a:r>
              <a:rPr lang="de-DE" sz="2000" b="1" dirty="0">
                <a:solidFill>
                  <a:srgbClr val="000000"/>
                </a:solidFill>
                <a:latin typeface="Aptos" panose="020B0004020202020204" pitchFamily="34" charset="0"/>
              </a:rPr>
              <a:t>Übt den Bewegungsablauf zu zweit oder in kleinen Gruppen, bis ihr ihn sicher tanzen könnt.</a:t>
            </a:r>
          </a:p>
          <a:p>
            <a:pPr>
              <a:defRPr/>
            </a:pPr>
            <a:r>
              <a:rPr lang="de-DE" sz="2000" b="1" dirty="0">
                <a:solidFill>
                  <a:srgbClr val="000000"/>
                </a:solidFill>
                <a:latin typeface="Aptos" panose="020B0004020202020204" pitchFamily="34" charset="0"/>
              </a:rPr>
              <a:t>       Teilt euch die lange Abfolge gerne in Zwischenabschnitte, sodass ihr erst die ersten acht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       Zählzeiten übt, bis ihr die Abfolge sicher beherrscht. Geht dann zu den zweiten acht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       Zählzeiten und setzt sie aneinander, bis ihr den vollständigen Ablauf sicher tanzen könnt.</a:t>
            </a: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       Zur Unterstützung könnt ihr ins Video schauen und die Karten 17-19 zur Hilfe nehmen.</a:t>
            </a:r>
            <a:endParaRPr lang="de-DE" sz="2000" dirty="0">
              <a:latin typeface="Aptos" panose="020B0004020202020204" pitchFamily="34" charset="0"/>
            </a:endParaRPr>
          </a:p>
        </p:txBody>
      </p:sp>
      <p:sp>
        <p:nvSpPr>
          <p:cNvPr id="17" name="Textfeld 16">
            <a:extLst>
              <a:ext uri="{FF2B5EF4-FFF2-40B4-BE49-F238E27FC236}">
                <a16:creationId xmlns:a16="http://schemas.microsoft.com/office/drawing/2014/main" id="{48E9472E-64C1-4A6C-A728-FB287D6461E3}"/>
              </a:ext>
            </a:extLst>
          </p:cNvPr>
          <p:cNvSpPr txBox="1"/>
          <p:nvPr/>
        </p:nvSpPr>
        <p:spPr bwMode="auto">
          <a:xfrm>
            <a:off x="5762263" y="5590981"/>
            <a:ext cx="1270224" cy="646331"/>
          </a:xfrm>
          <a:prstGeom prst="rect">
            <a:avLst/>
          </a:prstGeom>
          <a:noFill/>
        </p:spPr>
        <p:txBody>
          <a:bodyPr wrap="square" rtlCol="0">
            <a:spAutoFit/>
          </a:bodyPr>
          <a:lstStyle/>
          <a:p>
            <a:r>
              <a:rPr lang="de-DE" b="1" dirty="0"/>
              <a:t>Hier geht‘s zum Video</a:t>
            </a:r>
          </a:p>
        </p:txBody>
      </p:sp>
      <p:pic>
        <p:nvPicPr>
          <p:cNvPr id="7" name="Grafik 6">
            <a:extLst>
              <a:ext uri="{FF2B5EF4-FFF2-40B4-BE49-F238E27FC236}">
                <a16:creationId xmlns:a16="http://schemas.microsoft.com/office/drawing/2014/main" id="{B732FDD2-169E-4208-88A3-76A6FFCDAF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92454" y="4134594"/>
            <a:ext cx="1887611" cy="188761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89189649" name="Textfeld 11"/>
          <p:cNvSpPr txBox="1"/>
          <p:nvPr/>
        </p:nvSpPr>
        <p:spPr bwMode="auto">
          <a:xfrm>
            <a:off x="1096998" y="5739751"/>
            <a:ext cx="2081301" cy="923330"/>
          </a:xfrm>
          <a:prstGeom prst="rect">
            <a:avLst/>
          </a:prstGeom>
          <a:solidFill>
            <a:schemeClr val="bg1"/>
          </a:solidFill>
        </p:spPr>
        <p:txBody>
          <a:bodyPr wrap="square" rtlCol="0">
            <a:spAutoFit/>
          </a:bodyPr>
          <a:lstStyle/>
          <a:p>
            <a:pPr>
              <a:defRPr/>
            </a:pPr>
            <a:r>
              <a:rPr lang="de-DE" b="1" dirty="0">
                <a:latin typeface="Aptos" panose="020B0004020202020204" pitchFamily="34" charset="0"/>
              </a:rPr>
              <a:t>Zum Lernen die Gruppe auf Lücke stellen:</a:t>
            </a:r>
            <a:endParaRPr dirty="0">
              <a:latin typeface="Aptos" panose="020B0004020202020204" pitchFamily="34" charset="0"/>
            </a:endParaRPr>
          </a:p>
        </p:txBody>
      </p:sp>
      <p:grpSp>
        <p:nvGrpSpPr>
          <p:cNvPr id="9" name="Gruppieren 8">
            <a:extLst>
              <a:ext uri="{FF2B5EF4-FFF2-40B4-BE49-F238E27FC236}">
                <a16:creationId xmlns:a16="http://schemas.microsoft.com/office/drawing/2014/main" id="{F2F03425-D785-4A3F-84F6-125752387EFF}"/>
              </a:ext>
            </a:extLst>
          </p:cNvPr>
          <p:cNvGrpSpPr/>
          <p:nvPr/>
        </p:nvGrpSpPr>
        <p:grpSpPr>
          <a:xfrm>
            <a:off x="3320949" y="5698588"/>
            <a:ext cx="2025072" cy="980728"/>
            <a:chOff x="9077482" y="5898905"/>
            <a:chExt cx="2025072" cy="980728"/>
          </a:xfrm>
        </p:grpSpPr>
        <p:sp>
          <p:nvSpPr>
            <p:cNvPr id="1273807564" name="Titel 3"/>
            <p:cNvSpPr txBox="1"/>
            <p:nvPr/>
          </p:nvSpPr>
          <p:spPr bwMode="auto">
            <a:xfrm>
              <a:off x="9077482" y="5898905"/>
              <a:ext cx="2025072" cy="98072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1571245431" name="Multiplikationszeichen 9"/>
            <p:cNvSpPr/>
            <p:nvPr/>
          </p:nvSpPr>
          <p:spPr bwMode="auto">
            <a:xfrm>
              <a:off x="937026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7208631" name="Multiplikationszeichen 7"/>
            <p:cNvSpPr/>
            <p:nvPr/>
          </p:nvSpPr>
          <p:spPr bwMode="auto">
            <a:xfrm>
              <a:off x="9658292"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0515422" name="Multiplikationszeichen 13"/>
            <p:cNvSpPr/>
            <p:nvPr/>
          </p:nvSpPr>
          <p:spPr bwMode="auto">
            <a:xfrm>
              <a:off x="10018332"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20918099" name="Multiplikationszeichen 15"/>
            <p:cNvSpPr/>
            <p:nvPr/>
          </p:nvSpPr>
          <p:spPr bwMode="auto">
            <a:xfrm>
              <a:off x="10414490"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88995397" name="Multiplikationszeichen 16"/>
            <p:cNvSpPr/>
            <p:nvPr/>
          </p:nvSpPr>
          <p:spPr bwMode="auto">
            <a:xfrm>
              <a:off x="1077652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3" name="Rechteck 2">
            <a:extLst>
              <a:ext uri="{FF2B5EF4-FFF2-40B4-BE49-F238E27FC236}">
                <a16:creationId xmlns:a16="http://schemas.microsoft.com/office/drawing/2014/main" id="{0F1BD3FD-4F1A-E9C4-AC42-F0FB74F7294E}"/>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ACCA3662-8DCE-E3AD-DD12-2960257571A2}"/>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0" name="Textfeld 6">
            <a:extLst>
              <a:ext uri="{FF2B5EF4-FFF2-40B4-BE49-F238E27FC236}">
                <a16:creationId xmlns:a16="http://schemas.microsoft.com/office/drawing/2014/main" id="{D21EEDEA-B5A6-18BC-3C3F-9DE14E8B4678}"/>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17</a:t>
            </a:r>
            <a:endParaRPr b="1" dirty="0"/>
          </a:p>
        </p:txBody>
      </p:sp>
      <p:sp>
        <p:nvSpPr>
          <p:cNvPr id="37" name="Ellipse 36">
            <a:extLst>
              <a:ext uri="{FF2B5EF4-FFF2-40B4-BE49-F238E27FC236}">
                <a16:creationId xmlns:a16="http://schemas.microsoft.com/office/drawing/2014/main" id="{3AE578AC-D19D-1AC2-AC03-DD4B97AE9F21}"/>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6926FAC8-05CC-0072-D0EA-6812EF55E02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grpSp>
        <p:nvGrpSpPr>
          <p:cNvPr id="6" name="Gruppieren 5">
            <a:extLst>
              <a:ext uri="{FF2B5EF4-FFF2-40B4-BE49-F238E27FC236}">
                <a16:creationId xmlns:a16="http://schemas.microsoft.com/office/drawing/2014/main" id="{0BB57034-E989-4D0F-B07C-B2A11E43801A}"/>
              </a:ext>
            </a:extLst>
          </p:cNvPr>
          <p:cNvGrpSpPr/>
          <p:nvPr/>
        </p:nvGrpSpPr>
        <p:grpSpPr>
          <a:xfrm>
            <a:off x="1086870" y="1124744"/>
            <a:ext cx="10769769" cy="4680393"/>
            <a:chOff x="1086870" y="1269348"/>
            <a:chExt cx="10769769" cy="4680393"/>
          </a:xfrm>
        </p:grpSpPr>
        <p:sp>
          <p:nvSpPr>
            <p:cNvPr id="1068318508" name="Rechteck 85"/>
            <p:cNvSpPr/>
            <p:nvPr/>
          </p:nvSpPr>
          <p:spPr bwMode="auto">
            <a:xfrm rot="5400000">
              <a:off x="7600432" y="1176986"/>
              <a:ext cx="4163845" cy="4348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89875691" name="Rechteck 5"/>
            <p:cNvSpPr/>
            <p:nvPr/>
          </p:nvSpPr>
          <p:spPr bwMode="auto">
            <a:xfrm rot="5400000">
              <a:off x="2152582" y="256245"/>
              <a:ext cx="4163845" cy="6214113"/>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43133647" name="Textfeld 55"/>
            <p:cNvSpPr txBox="1"/>
            <p:nvPr/>
          </p:nvSpPr>
          <p:spPr bwMode="auto">
            <a:xfrm>
              <a:off x="7392144" y="5580409"/>
              <a:ext cx="1650779" cy="369332"/>
            </a:xfrm>
            <a:prstGeom prst="rect">
              <a:avLst/>
            </a:prstGeom>
            <a:noFill/>
          </p:spPr>
          <p:txBody>
            <a:bodyPr wrap="square" rtlCol="0">
              <a:spAutoFit/>
            </a:bodyPr>
            <a:lstStyle/>
            <a:p>
              <a:pPr>
                <a:defRPr/>
              </a:pPr>
              <a:r>
                <a:rPr lang="de-DE" b="1" dirty="0">
                  <a:solidFill>
                    <a:schemeClr val="accent5">
                      <a:lumMod val="75000"/>
                    </a:schemeClr>
                  </a:solidFill>
                </a:rPr>
                <a:t>2.8 Zählzeiten</a:t>
              </a:r>
              <a:endParaRPr dirty="0"/>
            </a:p>
          </p:txBody>
        </p:sp>
        <p:sp>
          <p:nvSpPr>
            <p:cNvPr id="1102220049" name="Textfeld 56"/>
            <p:cNvSpPr txBox="1"/>
            <p:nvPr/>
          </p:nvSpPr>
          <p:spPr bwMode="auto">
            <a:xfrm>
              <a:off x="1086870" y="5533796"/>
              <a:ext cx="1568374" cy="369332"/>
            </a:xfrm>
            <a:prstGeom prst="rect">
              <a:avLst/>
            </a:prstGeom>
            <a:noFill/>
          </p:spPr>
          <p:txBody>
            <a:bodyPr wrap="square" rtlCol="0">
              <a:spAutoFit/>
            </a:bodyPr>
            <a:lstStyle/>
            <a:p>
              <a:pPr>
                <a:defRPr/>
              </a:pPr>
              <a:r>
                <a:rPr lang="de-DE" b="1" dirty="0">
                  <a:solidFill>
                    <a:schemeClr val="accent5">
                      <a:lumMod val="75000"/>
                    </a:schemeClr>
                  </a:solidFill>
                </a:rPr>
                <a:t>1.8 Zählzeiten</a:t>
              </a:r>
              <a:endParaRPr dirty="0"/>
            </a:p>
          </p:txBody>
        </p:sp>
        <p:cxnSp>
          <p:nvCxnSpPr>
            <p:cNvPr id="1899358985" name="Gerade Verbindung mit Pfeil 58"/>
            <p:cNvCxnSpPr>
              <a:cxnSpLocks/>
            </p:cNvCxnSpPr>
            <p:nvPr/>
          </p:nvCxnSpPr>
          <p:spPr bwMode="auto">
            <a:xfrm flipV="1">
              <a:off x="7954295" y="4645398"/>
              <a:ext cx="3398289" cy="77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bwMode="auto">
            <a:xfrm rot="326209" flipV="1">
              <a:off x="2405203" y="3776348"/>
              <a:ext cx="1044029" cy="139366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2976234" name="Textfeld 36"/>
            <p:cNvSpPr txBox="1"/>
            <p:nvPr/>
          </p:nvSpPr>
          <p:spPr bwMode="auto">
            <a:xfrm rot="18664935">
              <a:off x="3549630" y="4132830"/>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397361292" name="Textfeld 35"/>
            <p:cNvSpPr txBox="1"/>
            <p:nvPr/>
          </p:nvSpPr>
          <p:spPr bwMode="auto">
            <a:xfrm rot="18731651">
              <a:off x="1889212" y="4588296"/>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523976293" name="Textfeld 51"/>
            <p:cNvSpPr txBox="1"/>
            <p:nvPr/>
          </p:nvSpPr>
          <p:spPr bwMode="auto">
            <a:xfrm rot="2374460">
              <a:off x="3279210" y="2782912"/>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492684964" name="Textfeld 54"/>
            <p:cNvSpPr txBox="1"/>
            <p:nvPr/>
          </p:nvSpPr>
          <p:spPr bwMode="auto">
            <a:xfrm rot="2274240">
              <a:off x="1468270" y="2265995"/>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cxnSp>
          <p:nvCxnSpPr>
            <p:cNvPr id="80" name="Gerade Verbindung mit Pfeil 79"/>
            <p:cNvCxnSpPr/>
            <p:nvPr/>
          </p:nvCxnSpPr>
          <p:spPr bwMode="auto">
            <a:xfrm rot="16574118" flipV="1">
              <a:off x="2119574" y="1350576"/>
              <a:ext cx="1126723" cy="155765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7754775" name="Textfeld 4"/>
            <p:cNvSpPr txBox="1"/>
            <p:nvPr/>
          </p:nvSpPr>
          <p:spPr bwMode="auto">
            <a:xfrm>
              <a:off x="5109388" y="1627913"/>
              <a:ext cx="1803897" cy="2783839"/>
            </a:xfrm>
            <a:prstGeom prst="rect">
              <a:avLst/>
            </a:prstGeom>
            <a:noFill/>
          </p:spPr>
          <p:txBody>
            <a:bodyPr wrap="square" rtlCol="0">
              <a:spAutoFit/>
            </a:bodyPr>
            <a:lstStyle/>
            <a:p>
              <a:pPr>
                <a:defRPr/>
              </a:pPr>
              <a:r>
                <a:rPr lang="de-DE" sz="2000" b="1" dirty="0"/>
                <a:t>Merksatz:</a:t>
              </a:r>
              <a:endParaRPr dirty="0"/>
            </a:p>
            <a:p>
              <a:pPr>
                <a:defRPr/>
              </a:pPr>
              <a:br>
                <a:rPr lang="de-DE" b="1" dirty="0"/>
              </a:br>
              <a:r>
                <a:rPr lang="de-DE" sz="2000" b="1" dirty="0"/>
                <a:t>„Komm und</a:t>
              </a:r>
              <a:endParaRPr dirty="0"/>
            </a:p>
            <a:p>
              <a:pPr>
                <a:lnSpc>
                  <a:spcPct val="150000"/>
                </a:lnSpc>
                <a:defRPr/>
              </a:pPr>
              <a:r>
                <a:rPr lang="de-DE" sz="2000" b="1" dirty="0">
                  <a:solidFill>
                    <a:srgbClr val="0070C0"/>
                  </a:solidFill>
                </a:rPr>
                <a:t>   1             2</a:t>
              </a:r>
              <a:endParaRPr dirty="0"/>
            </a:p>
            <a:p>
              <a:pPr>
                <a:lnSpc>
                  <a:spcPct val="150000"/>
                </a:lnSpc>
                <a:defRPr/>
              </a:pPr>
              <a:br>
                <a:rPr lang="de-DE" sz="2000" b="1" dirty="0"/>
              </a:br>
              <a:r>
                <a:rPr lang="de-DE" sz="2000" b="1" dirty="0"/>
                <a:t>Lauf mit mir“</a:t>
              </a:r>
              <a:endParaRPr dirty="0"/>
            </a:p>
            <a:p>
              <a:pPr>
                <a:lnSpc>
                  <a:spcPct val="150000"/>
                </a:lnSpc>
                <a:defRPr/>
              </a:pPr>
              <a:r>
                <a:rPr lang="de-DE" sz="2000" b="1" dirty="0">
                  <a:solidFill>
                    <a:srgbClr val="0070C0"/>
                  </a:solidFill>
                </a:rPr>
                <a:t>   3      +     4</a:t>
              </a:r>
              <a:endParaRPr dirty="0"/>
            </a:p>
          </p:txBody>
        </p:sp>
        <p:sp>
          <p:nvSpPr>
            <p:cNvPr id="556894581" name="Textfeld 8"/>
            <p:cNvSpPr txBox="1"/>
            <p:nvPr/>
          </p:nvSpPr>
          <p:spPr bwMode="auto">
            <a:xfrm>
              <a:off x="5518370" y="2935977"/>
              <a:ext cx="1153693" cy="276999"/>
            </a:xfrm>
            <a:prstGeom prst="rect">
              <a:avLst/>
            </a:prstGeom>
            <a:noFill/>
          </p:spPr>
          <p:txBody>
            <a:bodyPr wrap="square" rtlCol="0">
              <a:spAutoFit/>
            </a:bodyPr>
            <a:lstStyle/>
            <a:p>
              <a:pPr>
                <a:defRPr/>
              </a:pPr>
              <a:r>
                <a:rPr lang="de-DE" sz="1200">
                  <a:solidFill>
                    <a:schemeClr val="accent5">
                      <a:lumMod val="75000"/>
                    </a:schemeClr>
                  </a:solidFill>
                </a:rPr>
                <a:t>langsam</a:t>
              </a:r>
              <a:endParaRPr/>
            </a:p>
          </p:txBody>
        </p:sp>
        <p:sp>
          <p:nvSpPr>
            <p:cNvPr id="2023915337" name="Textfeld 10"/>
            <p:cNvSpPr txBox="1"/>
            <p:nvPr/>
          </p:nvSpPr>
          <p:spPr bwMode="auto">
            <a:xfrm>
              <a:off x="5590378" y="4293096"/>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001577312" name="Textfeld 14"/>
            <p:cNvSpPr txBox="1"/>
            <p:nvPr/>
          </p:nvSpPr>
          <p:spPr bwMode="auto">
            <a:xfrm>
              <a:off x="2270049" y="3861048"/>
              <a:ext cx="585591" cy="369332"/>
            </a:xfrm>
            <a:prstGeom prst="rect">
              <a:avLst/>
            </a:prstGeom>
            <a:noFill/>
          </p:spPr>
          <p:txBody>
            <a:bodyPr wrap="square" rtlCol="0">
              <a:spAutoFit/>
            </a:bodyPr>
            <a:lstStyle/>
            <a:p>
              <a:pPr>
                <a:defRPr/>
              </a:pPr>
              <a:r>
                <a:rPr lang="de-DE" dirty="0">
                  <a:solidFill>
                    <a:srgbClr val="0070C0"/>
                  </a:solidFill>
                </a:rPr>
                <a:t>2 </a:t>
              </a:r>
              <a:r>
                <a:rPr lang="de-DE" dirty="0"/>
                <a:t>L</a:t>
              </a:r>
              <a:endParaRPr dirty="0"/>
            </a:p>
          </p:txBody>
        </p:sp>
        <p:sp>
          <p:nvSpPr>
            <p:cNvPr id="723371470" name="Textfeld 12"/>
            <p:cNvSpPr txBox="1"/>
            <p:nvPr/>
          </p:nvSpPr>
          <p:spPr bwMode="auto">
            <a:xfrm>
              <a:off x="2547726" y="5028640"/>
              <a:ext cx="571782" cy="369332"/>
            </a:xfrm>
            <a:prstGeom prst="rect">
              <a:avLst/>
            </a:prstGeom>
            <a:noFill/>
          </p:spPr>
          <p:txBody>
            <a:bodyPr wrap="square" rtlCol="0">
              <a:spAutoFit/>
            </a:bodyPr>
            <a:lstStyle/>
            <a:p>
              <a:pPr>
                <a:defRPr/>
              </a:pPr>
              <a:r>
                <a:rPr lang="de-DE">
                  <a:solidFill>
                    <a:srgbClr val="0070C0"/>
                  </a:solidFill>
                </a:rPr>
                <a:t>1 </a:t>
              </a:r>
              <a:r>
                <a:rPr lang="de-DE"/>
                <a:t>R</a:t>
              </a:r>
              <a:endParaRPr/>
            </a:p>
          </p:txBody>
        </p:sp>
        <p:sp>
          <p:nvSpPr>
            <p:cNvPr id="1086104103" name="Textfeld 17"/>
            <p:cNvSpPr txBox="1"/>
            <p:nvPr/>
          </p:nvSpPr>
          <p:spPr bwMode="auto">
            <a:xfrm>
              <a:off x="3359696" y="4345276"/>
              <a:ext cx="578388" cy="369332"/>
            </a:xfrm>
            <a:prstGeom prst="rect">
              <a:avLst/>
            </a:prstGeom>
            <a:noFill/>
          </p:spPr>
          <p:txBody>
            <a:bodyPr wrap="square" rtlCol="0">
              <a:spAutoFit/>
            </a:bodyPr>
            <a:lstStyle/>
            <a:p>
              <a:pPr>
                <a:defRPr/>
              </a:pPr>
              <a:r>
                <a:rPr lang="de-DE" dirty="0">
                  <a:solidFill>
                    <a:srgbClr val="0070C0"/>
                  </a:solidFill>
                </a:rPr>
                <a:t>3</a:t>
              </a:r>
              <a:r>
                <a:rPr lang="de-DE" dirty="0"/>
                <a:t> R</a:t>
              </a:r>
              <a:endParaRPr dirty="0"/>
            </a:p>
          </p:txBody>
        </p:sp>
        <p:sp>
          <p:nvSpPr>
            <p:cNvPr id="1164035457" name="Textfeld 18"/>
            <p:cNvSpPr txBox="1"/>
            <p:nvPr/>
          </p:nvSpPr>
          <p:spPr bwMode="auto">
            <a:xfrm>
              <a:off x="2855640" y="3393096"/>
              <a:ext cx="497099" cy="369332"/>
            </a:xfrm>
            <a:prstGeom prst="rect">
              <a:avLst/>
            </a:prstGeom>
            <a:noFill/>
          </p:spPr>
          <p:txBody>
            <a:bodyPr wrap="square" rtlCol="0">
              <a:spAutoFit/>
            </a:bodyPr>
            <a:lstStyle/>
            <a:p>
              <a:pPr>
                <a:defRPr/>
              </a:pPr>
              <a:r>
                <a:rPr lang="de-DE" dirty="0">
                  <a:solidFill>
                    <a:srgbClr val="0070C0"/>
                  </a:solidFill>
                </a:rPr>
                <a:t>+ </a:t>
              </a:r>
              <a:r>
                <a:rPr lang="de-DE" dirty="0"/>
                <a:t>L</a:t>
              </a:r>
              <a:endParaRPr dirty="0"/>
            </a:p>
          </p:txBody>
        </p:sp>
        <p:sp>
          <p:nvSpPr>
            <p:cNvPr id="961743717" name="Textfeld 19"/>
            <p:cNvSpPr txBox="1"/>
            <p:nvPr/>
          </p:nvSpPr>
          <p:spPr bwMode="auto">
            <a:xfrm>
              <a:off x="3838587" y="3847418"/>
              <a:ext cx="490333" cy="369332"/>
            </a:xfrm>
            <a:prstGeom prst="rect">
              <a:avLst/>
            </a:prstGeom>
            <a:noFill/>
          </p:spPr>
          <p:txBody>
            <a:bodyPr wrap="square" rtlCol="0">
              <a:spAutoFit/>
            </a:bodyPr>
            <a:lstStyle/>
            <a:p>
              <a:pPr>
                <a:defRPr/>
              </a:pPr>
              <a:r>
                <a:rPr lang="de-DE" dirty="0">
                  <a:solidFill>
                    <a:srgbClr val="0070C0"/>
                  </a:solidFill>
                </a:rPr>
                <a:t>4 </a:t>
              </a:r>
              <a:r>
                <a:rPr lang="de-DE" dirty="0"/>
                <a:t>R</a:t>
              </a:r>
              <a:endParaRPr dirty="0"/>
            </a:p>
          </p:txBody>
        </p:sp>
        <p:sp>
          <p:nvSpPr>
            <p:cNvPr id="421859781" name="Textfeld 20"/>
            <p:cNvSpPr txBox="1"/>
            <p:nvPr/>
          </p:nvSpPr>
          <p:spPr bwMode="auto">
            <a:xfrm>
              <a:off x="2849705" y="2956302"/>
              <a:ext cx="471244" cy="369332"/>
            </a:xfrm>
            <a:prstGeom prst="rect">
              <a:avLst/>
            </a:prstGeom>
            <a:noFill/>
          </p:spPr>
          <p:txBody>
            <a:bodyPr wrap="square" rtlCol="0">
              <a:spAutoFit/>
            </a:bodyPr>
            <a:lstStyle/>
            <a:p>
              <a:pPr>
                <a:defRPr/>
              </a:pPr>
              <a:r>
                <a:rPr lang="de-DE" dirty="0">
                  <a:solidFill>
                    <a:srgbClr val="0070C0"/>
                  </a:solidFill>
                </a:rPr>
                <a:t>5 </a:t>
              </a:r>
              <a:r>
                <a:rPr lang="de-DE" dirty="0"/>
                <a:t>L</a:t>
              </a:r>
              <a:endParaRPr dirty="0"/>
            </a:p>
          </p:txBody>
        </p:sp>
        <p:sp>
          <p:nvSpPr>
            <p:cNvPr id="1497047583" name="Textfeld 22"/>
            <p:cNvSpPr txBox="1"/>
            <p:nvPr/>
          </p:nvSpPr>
          <p:spPr bwMode="auto">
            <a:xfrm>
              <a:off x="3215680" y="1979548"/>
              <a:ext cx="519177" cy="369332"/>
            </a:xfrm>
            <a:prstGeom prst="rect">
              <a:avLst/>
            </a:prstGeom>
            <a:noFill/>
          </p:spPr>
          <p:txBody>
            <a:bodyPr wrap="square" rtlCol="0">
              <a:spAutoFit/>
            </a:bodyPr>
            <a:lstStyle/>
            <a:p>
              <a:pPr>
                <a:defRPr/>
              </a:pPr>
              <a:r>
                <a:rPr lang="de-DE" dirty="0">
                  <a:solidFill>
                    <a:srgbClr val="0070C0"/>
                  </a:solidFill>
                </a:rPr>
                <a:t>6 </a:t>
              </a:r>
              <a:r>
                <a:rPr lang="de-DE" dirty="0"/>
                <a:t>R</a:t>
              </a:r>
              <a:endParaRPr dirty="0"/>
            </a:p>
          </p:txBody>
        </p:sp>
        <p:sp>
          <p:nvSpPr>
            <p:cNvPr id="1147779212" name="Textfeld 23"/>
            <p:cNvSpPr txBox="1"/>
            <p:nvPr/>
          </p:nvSpPr>
          <p:spPr bwMode="auto">
            <a:xfrm>
              <a:off x="2105484" y="2192245"/>
              <a:ext cx="549760" cy="369332"/>
            </a:xfrm>
            <a:prstGeom prst="rect">
              <a:avLst/>
            </a:prstGeom>
            <a:noFill/>
          </p:spPr>
          <p:txBody>
            <a:bodyPr wrap="square" rtlCol="0">
              <a:spAutoFit/>
            </a:bodyPr>
            <a:lstStyle/>
            <a:p>
              <a:pPr>
                <a:defRPr/>
              </a:pPr>
              <a:r>
                <a:rPr lang="de-DE" dirty="0">
                  <a:solidFill>
                    <a:srgbClr val="0070C0"/>
                  </a:solidFill>
                </a:rPr>
                <a:t>7 </a:t>
              </a:r>
              <a:r>
                <a:rPr lang="de-DE" dirty="0"/>
                <a:t>L</a:t>
              </a:r>
              <a:endParaRPr dirty="0"/>
            </a:p>
          </p:txBody>
        </p:sp>
        <p:sp>
          <p:nvSpPr>
            <p:cNvPr id="568777653" name="Textfeld 33"/>
            <p:cNvSpPr txBox="1"/>
            <p:nvPr/>
          </p:nvSpPr>
          <p:spPr bwMode="auto">
            <a:xfrm>
              <a:off x="2567608" y="1412776"/>
              <a:ext cx="587046" cy="369332"/>
            </a:xfrm>
            <a:prstGeom prst="rect">
              <a:avLst/>
            </a:prstGeom>
            <a:noFill/>
          </p:spPr>
          <p:txBody>
            <a:bodyPr wrap="square" rtlCol="0">
              <a:spAutoFit/>
            </a:bodyPr>
            <a:lstStyle/>
            <a:p>
              <a:pPr>
                <a:defRPr/>
              </a:pPr>
              <a:r>
                <a:rPr lang="de-DE" dirty="0">
                  <a:solidFill>
                    <a:srgbClr val="0070C0"/>
                  </a:solidFill>
                </a:rPr>
                <a:t>+ </a:t>
              </a:r>
              <a:r>
                <a:rPr lang="de-DE" dirty="0"/>
                <a:t>R</a:t>
              </a:r>
              <a:endParaRPr dirty="0"/>
            </a:p>
          </p:txBody>
        </p:sp>
        <p:sp>
          <p:nvSpPr>
            <p:cNvPr id="1248100691" name="Textfeld 34"/>
            <p:cNvSpPr txBox="1"/>
            <p:nvPr/>
          </p:nvSpPr>
          <p:spPr bwMode="auto">
            <a:xfrm>
              <a:off x="1418292" y="1621943"/>
              <a:ext cx="475634" cy="369332"/>
            </a:xfrm>
            <a:prstGeom prst="rect">
              <a:avLst/>
            </a:prstGeom>
            <a:noFill/>
          </p:spPr>
          <p:txBody>
            <a:bodyPr wrap="square" rtlCol="0">
              <a:spAutoFit/>
            </a:bodyPr>
            <a:lstStyle/>
            <a:p>
              <a:pPr>
                <a:defRPr/>
              </a:pPr>
              <a:r>
                <a:rPr lang="de-DE" dirty="0">
                  <a:solidFill>
                    <a:srgbClr val="0070C0"/>
                  </a:solidFill>
                </a:rPr>
                <a:t>8 </a:t>
              </a:r>
              <a:r>
                <a:rPr lang="de-DE" dirty="0"/>
                <a:t>L</a:t>
              </a:r>
              <a:endParaRPr dirty="0"/>
            </a:p>
          </p:txBody>
        </p:sp>
        <p:sp>
          <p:nvSpPr>
            <p:cNvPr id="1776386644" name="Textfeld 113"/>
            <p:cNvSpPr txBox="1"/>
            <p:nvPr/>
          </p:nvSpPr>
          <p:spPr bwMode="auto">
            <a:xfrm>
              <a:off x="8814155" y="3244642"/>
              <a:ext cx="1728192" cy="369332"/>
            </a:xfrm>
            <a:prstGeom prst="rect">
              <a:avLst/>
            </a:prstGeom>
            <a:noFill/>
          </p:spPr>
          <p:txBody>
            <a:bodyPr wrap="square" rtlCol="0">
              <a:spAutoFit/>
            </a:bodyPr>
            <a:lstStyle/>
            <a:p>
              <a:pPr>
                <a:defRPr/>
              </a:pPr>
              <a:r>
                <a:rPr lang="de-DE" b="1" dirty="0">
                  <a:solidFill>
                    <a:schemeClr val="accent5">
                      <a:lumMod val="75000"/>
                    </a:schemeClr>
                  </a:solidFill>
                </a:rPr>
                <a:t>Bodenrolle</a:t>
              </a:r>
              <a:endParaRPr b="1" dirty="0"/>
            </a:p>
          </p:txBody>
        </p:sp>
        <p:sp>
          <p:nvSpPr>
            <p:cNvPr id="1736736646" name="Textfeld 89"/>
            <p:cNvSpPr txBox="1"/>
            <p:nvPr/>
          </p:nvSpPr>
          <p:spPr bwMode="auto">
            <a:xfrm>
              <a:off x="7596818" y="4654877"/>
              <a:ext cx="4216986" cy="646331"/>
            </a:xfrm>
            <a:prstGeom prst="rect">
              <a:avLst/>
            </a:prstGeom>
            <a:noFill/>
          </p:spPr>
          <p:txBody>
            <a:bodyPr wrap="square" rtlCol="0">
              <a:spAutoFit/>
            </a:bodyPr>
            <a:lstStyle/>
            <a:p>
              <a:pPr>
                <a:defRPr/>
              </a:pPr>
              <a:r>
                <a:rPr lang="de-DE" b="1" dirty="0">
                  <a:solidFill>
                    <a:srgbClr val="0070C0"/>
                  </a:solidFill>
                </a:rPr>
                <a:t>   5                   6                   7                     8</a:t>
              </a:r>
              <a:endParaRPr b="1" dirty="0">
                <a:solidFill>
                  <a:srgbClr val="0070C0"/>
                </a:solidFill>
              </a:endParaRPr>
            </a:p>
            <a:p>
              <a:pPr>
                <a:defRPr/>
              </a:pPr>
              <a:r>
                <a:rPr lang="de-DE" dirty="0"/>
                <a:t>Sprung         tief              dreh                steh</a:t>
              </a:r>
              <a:endParaRPr dirty="0"/>
            </a:p>
          </p:txBody>
        </p:sp>
        <p:pic>
          <p:nvPicPr>
            <p:cNvPr id="15" name="Grafik 14" descr="Ein Bild, das Yoga enthält.&#10;&#10;KI-generierte Inhalte können fehlerhaft sein.">
              <a:extLst>
                <a:ext uri="{FF2B5EF4-FFF2-40B4-BE49-F238E27FC236}">
                  <a16:creationId xmlns:a16="http://schemas.microsoft.com/office/drawing/2014/main" id="{AC342187-D927-7BEE-EAB6-A813B967257D}"/>
                </a:ext>
              </a:extLst>
            </p:cNvPr>
            <p:cNvPicPr>
              <a:picLocks noChangeAspect="1"/>
            </p:cNvPicPr>
            <p:nvPr/>
          </p:nvPicPr>
          <p:blipFill>
            <a:blip r:embed="rId3" cstate="print">
              <a:extLst>
                <a:ext uri="{28A0092B-C50C-407E-A947-70E740481C1C}">
                  <a14:useLocalDpi xmlns:a14="http://schemas.microsoft.com/office/drawing/2010/main" val="0"/>
                </a:ext>
              </a:extLst>
            </a:blip>
            <a:srcRect l="1" t="4466" r="4757"/>
            <a:stretch>
              <a:fillRect/>
            </a:stretch>
          </p:blipFill>
          <p:spPr>
            <a:xfrm>
              <a:off x="9190421" y="3706370"/>
              <a:ext cx="714359" cy="848236"/>
            </a:xfrm>
            <a:prstGeom prst="rect">
              <a:avLst/>
            </a:prstGeom>
          </p:spPr>
        </p:pic>
        <p:pic>
          <p:nvPicPr>
            <p:cNvPr id="11" name="Grafik 10">
              <a:extLst>
                <a:ext uri="{FF2B5EF4-FFF2-40B4-BE49-F238E27FC236}">
                  <a16:creationId xmlns:a16="http://schemas.microsoft.com/office/drawing/2014/main" id="{675375A3-ED6D-1245-B19A-0388B9493F1C}"/>
                </a:ext>
              </a:extLst>
            </p:cNvPr>
            <p:cNvPicPr>
              <a:picLocks noChangeAspect="1"/>
            </p:cNvPicPr>
            <p:nvPr/>
          </p:nvPicPr>
          <p:blipFill>
            <a:blip r:embed="rId4" cstate="print">
              <a:extLst>
                <a:ext uri="{28A0092B-C50C-407E-A947-70E740481C1C}">
                  <a14:useLocalDpi xmlns:a14="http://schemas.microsoft.com/office/drawing/2010/main" val="0"/>
                </a:ext>
              </a:extLst>
            </a:blip>
            <a:srcRect l="16190" t="10452" r="11286" b="12159"/>
            <a:stretch>
              <a:fillRect/>
            </a:stretch>
          </p:blipFill>
          <p:spPr>
            <a:xfrm>
              <a:off x="8152516" y="3645612"/>
              <a:ext cx="463764" cy="854655"/>
            </a:xfrm>
            <a:prstGeom prst="rect">
              <a:avLst/>
            </a:prstGeom>
          </p:spPr>
        </p:pic>
        <p:pic>
          <p:nvPicPr>
            <p:cNvPr id="13" name="Grafik 12" descr="Ein Bild, das Balance, Yoga, Knie, körperliche Fitness enthält.&#10;&#10;KI-generierte Inhalte können fehlerhaft sein.">
              <a:extLst>
                <a:ext uri="{FF2B5EF4-FFF2-40B4-BE49-F238E27FC236}">
                  <a16:creationId xmlns:a16="http://schemas.microsoft.com/office/drawing/2014/main" id="{3094139E-F18B-3304-82F1-9E70FDEBA615}"/>
                </a:ext>
              </a:extLst>
            </p:cNvPr>
            <p:cNvPicPr>
              <a:picLocks noChangeAspect="1"/>
            </p:cNvPicPr>
            <p:nvPr/>
          </p:nvPicPr>
          <p:blipFill>
            <a:blip r:embed="rId5" cstate="print">
              <a:extLst>
                <a:ext uri="{28A0092B-C50C-407E-A947-70E740481C1C}">
                  <a14:useLocalDpi xmlns:a14="http://schemas.microsoft.com/office/drawing/2010/main" val="0"/>
                </a:ext>
              </a:extLst>
            </a:blip>
            <a:srcRect l="9036" t="10738" r="18675" b="11824"/>
            <a:stretch>
              <a:fillRect/>
            </a:stretch>
          </p:blipFill>
          <p:spPr>
            <a:xfrm>
              <a:off x="8616280" y="3719339"/>
              <a:ext cx="668310" cy="775436"/>
            </a:xfrm>
            <a:prstGeom prst="rect">
              <a:avLst/>
            </a:prstGeom>
          </p:spPr>
        </p:pic>
        <p:pic>
          <p:nvPicPr>
            <p:cNvPr id="19" name="Grafik 18" descr="Ein Bild, das Schlittschuhlaufen enthält.&#10;&#10;KI-generierte Inhalte können fehlerhaft sein.">
              <a:extLst>
                <a:ext uri="{FF2B5EF4-FFF2-40B4-BE49-F238E27FC236}">
                  <a16:creationId xmlns:a16="http://schemas.microsoft.com/office/drawing/2014/main" id="{D2008A39-B461-6D7B-AD1D-3F8372C458FB}"/>
                </a:ext>
              </a:extLst>
            </p:cNvPr>
            <p:cNvPicPr>
              <a:picLocks noChangeAspect="1"/>
            </p:cNvPicPr>
            <p:nvPr/>
          </p:nvPicPr>
          <p:blipFill>
            <a:blip r:embed="rId6" cstate="print">
              <a:extLst>
                <a:ext uri="{28A0092B-C50C-407E-A947-70E740481C1C}">
                  <a14:useLocalDpi xmlns:a14="http://schemas.microsoft.com/office/drawing/2010/main" val="0"/>
                </a:ext>
              </a:extLst>
            </a:blip>
            <a:srcRect l="7706" t="5571" r="9204" b="6991"/>
            <a:stretch>
              <a:fillRect/>
            </a:stretch>
          </p:blipFill>
          <p:spPr>
            <a:xfrm>
              <a:off x="10575967" y="3789628"/>
              <a:ext cx="632601" cy="686695"/>
            </a:xfrm>
            <a:prstGeom prst="rect">
              <a:avLst/>
            </a:prstGeom>
          </p:spPr>
        </p:pic>
        <p:pic>
          <p:nvPicPr>
            <p:cNvPr id="21" name="Grafik 20" descr="Ein Bild, das Schuhwerk, Kleidung, Person enthält.&#10;&#10;KI-generierte Inhalte können fehlerhaft sein.">
              <a:extLst>
                <a:ext uri="{FF2B5EF4-FFF2-40B4-BE49-F238E27FC236}">
                  <a16:creationId xmlns:a16="http://schemas.microsoft.com/office/drawing/2014/main" id="{0373E56B-A3A8-F861-5021-4C1E8D8463A4}"/>
                </a:ext>
              </a:extLst>
            </p:cNvPr>
            <p:cNvPicPr>
              <a:picLocks noChangeAspect="1"/>
            </p:cNvPicPr>
            <p:nvPr/>
          </p:nvPicPr>
          <p:blipFill>
            <a:blip r:embed="rId7" cstate="print">
              <a:extLst>
                <a:ext uri="{28A0092B-C50C-407E-A947-70E740481C1C}">
                  <a14:useLocalDpi xmlns:a14="http://schemas.microsoft.com/office/drawing/2010/main" val="0"/>
                </a:ext>
              </a:extLst>
            </a:blip>
            <a:srcRect l="17822" t="6573" r="9904" b="6616"/>
            <a:stretch>
              <a:fillRect/>
            </a:stretch>
          </p:blipFill>
          <p:spPr>
            <a:xfrm>
              <a:off x="11280576" y="3501596"/>
              <a:ext cx="430353" cy="925677"/>
            </a:xfrm>
            <a:prstGeom prst="rect">
              <a:avLst/>
            </a:prstGeom>
          </p:spPr>
        </p:pic>
        <p:pic>
          <p:nvPicPr>
            <p:cNvPr id="4" name="Grafik 3" descr="Ein Bild, das Schuhwerk enthält.&#10;&#10;KI-generierte Inhalte können fehlerhaft sein.">
              <a:extLst>
                <a:ext uri="{FF2B5EF4-FFF2-40B4-BE49-F238E27FC236}">
                  <a16:creationId xmlns:a16="http://schemas.microsoft.com/office/drawing/2014/main" id="{3860BEA5-F0AC-D0D8-C83D-F1A86EFB4C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08168" y="3373836"/>
              <a:ext cx="590033" cy="1135997"/>
            </a:xfrm>
            <a:prstGeom prst="rect">
              <a:avLst/>
            </a:prstGeom>
          </p:spPr>
        </p:pic>
        <p:pic>
          <p:nvPicPr>
            <p:cNvPr id="2" name="Grafik 1" descr="Ein Bild, das Silhouette enthält.&#10;&#10;KI-generierte Inhalte können fehlerhaft sein.">
              <a:extLst>
                <a:ext uri="{FF2B5EF4-FFF2-40B4-BE49-F238E27FC236}">
                  <a16:creationId xmlns:a16="http://schemas.microsoft.com/office/drawing/2014/main" id="{7253F83B-4F26-5B1D-C885-772CB27D0867}"/>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2625550" y="4185035"/>
              <a:ext cx="263282" cy="505579"/>
            </a:xfrm>
            <a:prstGeom prst="rect">
              <a:avLst/>
            </a:prstGeom>
          </p:spPr>
        </p:pic>
        <p:pic>
          <p:nvPicPr>
            <p:cNvPr id="5" name="Grafik 4" descr="Ein Bild, das Silhouette enthält.&#10;&#10;KI-generierte Inhalte können fehlerhaft sein.">
              <a:extLst>
                <a:ext uri="{FF2B5EF4-FFF2-40B4-BE49-F238E27FC236}">
                  <a16:creationId xmlns:a16="http://schemas.microsoft.com/office/drawing/2014/main" id="{34178992-D54E-D79D-8F28-C4BF304F07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1919184" y="1563412"/>
              <a:ext cx="245024" cy="470518"/>
            </a:xfrm>
            <a:prstGeom prst="rect">
              <a:avLst/>
            </a:prstGeom>
          </p:spPr>
        </p:pic>
        <p:pic>
          <p:nvPicPr>
            <p:cNvPr id="12" name="Grafik 11" descr="Ein Bild, das Silhouette enthält.&#10;&#10;KI-generierte Inhalte können fehlerhaft sein.">
              <a:extLst>
                <a:ext uri="{FF2B5EF4-FFF2-40B4-BE49-F238E27FC236}">
                  <a16:creationId xmlns:a16="http://schemas.microsoft.com/office/drawing/2014/main" id="{E37247A3-F28B-D419-5374-15AD8F9DE7F9}"/>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2708118" y="4720903"/>
              <a:ext cx="181073" cy="400829"/>
            </a:xfrm>
            <a:prstGeom prst="rect">
              <a:avLst/>
            </a:prstGeom>
          </p:spPr>
        </p:pic>
        <p:pic>
          <p:nvPicPr>
            <p:cNvPr id="14" name="Grafik 13" descr="Ein Bild, das Silhouette enthält.&#10;&#10;KI-generierte Inhalte können fehlerhaft sein.">
              <a:extLst>
                <a:ext uri="{FF2B5EF4-FFF2-40B4-BE49-F238E27FC236}">
                  <a16:creationId xmlns:a16="http://schemas.microsoft.com/office/drawing/2014/main" id="{10B89894-8225-F82C-01C9-8BEA1B550B6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3084942" y="2163550"/>
              <a:ext cx="180615" cy="399816"/>
            </a:xfrm>
            <a:prstGeom prst="rect">
              <a:avLst/>
            </a:prstGeom>
          </p:spPr>
        </p:pic>
        <p:pic>
          <p:nvPicPr>
            <p:cNvPr id="16" name="Grafik 15" descr="Ein Bild, das Silhouette enthält.&#10;&#10;KI-generierte Inhalte können fehlerhaft sein.">
              <a:extLst>
                <a:ext uri="{FF2B5EF4-FFF2-40B4-BE49-F238E27FC236}">
                  <a16:creationId xmlns:a16="http://schemas.microsoft.com/office/drawing/2014/main" id="{81775D6B-0F16-DC2E-542D-BB40D10AF389}"/>
                </a:ext>
              </a:extLst>
            </p:cNvPr>
            <p:cNvPicPr>
              <a:picLocks noChangeAspect="1"/>
            </p:cNvPicPr>
            <p:nvPr/>
          </p:nvPicPr>
          <p:blipFill>
            <a:blip r:embed="rId14" cstate="print">
              <a:extLst>
                <a:ext uri="{BEBA8EAE-BF5A-486C-A8C5-ECC9F3942E4B}">
                  <a14:imgProps xmlns:a14="http://schemas.microsoft.com/office/drawing/2010/main">
                    <a14:imgLayer r:embed="rId15">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3189985" y="3592447"/>
              <a:ext cx="238954" cy="458862"/>
            </a:xfrm>
            <a:prstGeom prst="rect">
              <a:avLst/>
            </a:prstGeom>
          </p:spPr>
        </p:pic>
        <p:pic>
          <p:nvPicPr>
            <p:cNvPr id="18" name="Grafik 17" descr="Ein Bild, das Silhouette enthält.&#10;&#10;KI-generierte Inhalte können fehlerhaft sein.">
              <a:extLst>
                <a:ext uri="{FF2B5EF4-FFF2-40B4-BE49-F238E27FC236}">
                  <a16:creationId xmlns:a16="http://schemas.microsoft.com/office/drawing/2014/main" id="{044A26B1-CF87-ACEB-F790-2CBBFFB867AA}"/>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363901" y="4019022"/>
              <a:ext cx="181073" cy="400829"/>
            </a:xfrm>
            <a:prstGeom prst="rect">
              <a:avLst/>
            </a:prstGeom>
          </p:spPr>
        </p:pic>
        <p:pic>
          <p:nvPicPr>
            <p:cNvPr id="20" name="Grafik 19" descr="Ein Bild, das Silhouette enthält.&#10;&#10;KI-generierte Inhalte können fehlerhaft sein.">
              <a:extLst>
                <a:ext uri="{FF2B5EF4-FFF2-40B4-BE49-F238E27FC236}">
                  <a16:creationId xmlns:a16="http://schemas.microsoft.com/office/drawing/2014/main" id="{552091DC-C935-5FEE-C2FD-871098DF9BB5}"/>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678474" y="3662285"/>
              <a:ext cx="181073" cy="400829"/>
            </a:xfrm>
            <a:prstGeom prst="rect">
              <a:avLst/>
            </a:prstGeom>
          </p:spPr>
        </p:pic>
        <p:pic>
          <p:nvPicPr>
            <p:cNvPr id="23" name="Grafik 22" descr="Ein Bild, das Silhouette enthält.&#10;&#10;KI-generierte Inhalte können fehlerhaft sein.">
              <a:extLst>
                <a:ext uri="{FF2B5EF4-FFF2-40B4-BE49-F238E27FC236}">
                  <a16:creationId xmlns:a16="http://schemas.microsoft.com/office/drawing/2014/main" id="{02E923ED-FA07-B9C1-F32B-3435634E870D}"/>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425897">
              <a:off x="3236567" y="2779647"/>
              <a:ext cx="245024" cy="470518"/>
            </a:xfrm>
            <a:prstGeom prst="rect">
              <a:avLst/>
            </a:prstGeom>
          </p:spPr>
        </p:pic>
        <p:pic>
          <p:nvPicPr>
            <p:cNvPr id="24" name="Grafik 23" descr="Ein Bild, das Silhouette enthält.&#10;&#10;KI-generierte Inhalte können fehlerhaft sein.">
              <a:extLst>
                <a:ext uri="{FF2B5EF4-FFF2-40B4-BE49-F238E27FC236}">
                  <a16:creationId xmlns:a16="http://schemas.microsoft.com/office/drawing/2014/main" id="{E26689B0-16BF-1F74-4C30-8E3CB9762BA6}"/>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18709259">
              <a:off x="2383864" y="1520974"/>
              <a:ext cx="158432" cy="350711"/>
            </a:xfrm>
            <a:prstGeom prst="rect">
              <a:avLst/>
            </a:prstGeom>
          </p:spPr>
        </p:pic>
        <p:pic>
          <p:nvPicPr>
            <p:cNvPr id="27" name="Grafik 26" descr="Ein Bild, das Silhouette enthält.&#10;&#10;KI-generierte Inhalte können fehlerhaft sein.">
              <a:extLst>
                <a:ext uri="{FF2B5EF4-FFF2-40B4-BE49-F238E27FC236}">
                  <a16:creationId xmlns:a16="http://schemas.microsoft.com/office/drawing/2014/main" id="{5B80CB0C-A110-9A97-9070-CD824ACD9EFF}"/>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2334587" y="1937589"/>
              <a:ext cx="245024" cy="470518"/>
            </a:xfrm>
            <a:prstGeom prst="rect">
              <a:avLst/>
            </a:prstGeom>
          </p:spPr>
        </p:pic>
        <p:pic>
          <p:nvPicPr>
            <p:cNvPr id="28" name="Grafik 27" descr="Ein Bild, das Silhouette enthält.&#10;&#10;KI-generierte Inhalte können fehlerhaft sein.">
              <a:extLst>
                <a:ext uri="{FF2B5EF4-FFF2-40B4-BE49-F238E27FC236}">
                  <a16:creationId xmlns:a16="http://schemas.microsoft.com/office/drawing/2014/main" id="{AF8500F1-89F8-C29A-56D7-B735319416B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8914555" y="2799219"/>
              <a:ext cx="180615" cy="399816"/>
            </a:xfrm>
            <a:prstGeom prst="rect">
              <a:avLst/>
            </a:prstGeom>
          </p:spPr>
        </p:pic>
        <p:grpSp>
          <p:nvGrpSpPr>
            <p:cNvPr id="44" name="Gruppieren 43">
              <a:extLst>
                <a:ext uri="{FF2B5EF4-FFF2-40B4-BE49-F238E27FC236}">
                  <a16:creationId xmlns:a16="http://schemas.microsoft.com/office/drawing/2014/main" id="{514F0A83-9A8D-9781-3443-94BA1BB27266}"/>
                </a:ext>
              </a:extLst>
            </p:cNvPr>
            <p:cNvGrpSpPr/>
            <p:nvPr/>
          </p:nvGrpSpPr>
          <p:grpSpPr>
            <a:xfrm>
              <a:off x="8390195" y="1853361"/>
              <a:ext cx="2301459" cy="1503631"/>
              <a:chOff x="8187108" y="3807601"/>
              <a:chExt cx="2301459" cy="1503631"/>
            </a:xfrm>
          </p:grpSpPr>
          <p:grpSp>
            <p:nvGrpSpPr>
              <p:cNvPr id="1247487666" name="Gruppieren 86"/>
              <p:cNvGrpSpPr/>
              <p:nvPr/>
            </p:nvGrpSpPr>
            <p:grpSpPr bwMode="auto">
              <a:xfrm>
                <a:off x="8187108" y="3833904"/>
                <a:ext cx="2301459" cy="1477328"/>
                <a:chOff x="7826989" y="4624463"/>
                <a:chExt cx="2301459" cy="1477328"/>
              </a:xfrm>
            </p:grpSpPr>
            <p:sp>
              <p:nvSpPr>
                <p:cNvPr id="32" name="Titel 3"/>
                <p:cNvSpPr txBox="1"/>
                <p:nvPr/>
              </p:nvSpPr>
              <p:spPr bwMode="auto">
                <a:xfrm>
                  <a:off x="8585519" y="5115566"/>
                  <a:ext cx="562485" cy="25765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grpSp>
              <p:nvGrpSpPr>
                <p:cNvPr id="123" name="Gruppieren 122"/>
                <p:cNvGrpSpPr/>
                <p:nvPr/>
              </p:nvGrpSpPr>
              <p:grpSpPr bwMode="auto">
                <a:xfrm>
                  <a:off x="8361779" y="4787312"/>
                  <a:ext cx="1093891" cy="873871"/>
                  <a:chOff x="3575720" y="1916832"/>
                  <a:chExt cx="1093891" cy="1080115"/>
                </a:xfrm>
              </p:grpSpPr>
              <p:sp>
                <p:nvSpPr>
                  <p:cNvPr id="73" name="Kreis: nicht ausgefüllt 72"/>
                  <p:cNvSpPr/>
                  <p:nvPr/>
                </p:nvSpPr>
                <p:spPr bwMode="auto">
                  <a:xfrm>
                    <a:off x="3575720" y="1916832"/>
                    <a:ext cx="1093891" cy="1080115"/>
                  </a:xfrm>
                  <a:prstGeom prst="donut">
                    <a:avLst>
                      <a:gd name="adj" fmla="val 70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74" name="Pfeil: nach unten 73"/>
                  <p:cNvSpPr/>
                  <p:nvPr/>
                </p:nvSpPr>
                <p:spPr bwMode="auto">
                  <a:xfrm rot="18971778">
                    <a:off x="4388928" y="2016887"/>
                    <a:ext cx="158378" cy="175064"/>
                  </a:xfrm>
                  <a:prstGeom prst="downArrow">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75" name="Freihand 74"/>
                  <p:cNvPicPr/>
                  <p:nvPr/>
                </p:nvPicPr>
                <p:blipFill>
                  <a:blip r:embed="rId17"/>
                  <a:stretch/>
                </p:blipFill>
                <p:spPr bwMode="auto">
                  <a:xfrm>
                    <a:off x="4381825" y="2033789"/>
                    <a:ext cx="40320" cy="25527"/>
                  </a:xfrm>
                  <a:prstGeom prst="rect">
                    <a:avLst/>
                  </a:prstGeom>
                </p:spPr>
              </p:pic>
              <p:pic>
                <p:nvPicPr>
                  <p:cNvPr id="76" name="Freihand 75"/>
                  <p:cNvPicPr/>
                  <p:nvPr/>
                </p:nvPicPr>
                <p:blipFill>
                  <a:blip r:embed="rId18"/>
                  <a:stretch/>
                </p:blipFill>
                <p:spPr bwMode="auto">
                  <a:xfrm>
                    <a:off x="4399275" y="2014020"/>
                    <a:ext cx="87840" cy="85071"/>
                  </a:xfrm>
                  <a:prstGeom prst="rect">
                    <a:avLst/>
                  </a:prstGeom>
                </p:spPr>
              </p:pic>
              <p:pic>
                <p:nvPicPr>
                  <p:cNvPr id="77" name="Freihand 76"/>
                  <p:cNvPicPr/>
                  <p:nvPr/>
                </p:nvPicPr>
                <p:blipFill>
                  <a:blip r:embed="rId19"/>
                  <a:stretch/>
                </p:blipFill>
                <p:spPr bwMode="auto">
                  <a:xfrm>
                    <a:off x="4381995" y="2042929"/>
                    <a:ext cx="33120" cy="35539"/>
                  </a:xfrm>
                  <a:prstGeom prst="rect">
                    <a:avLst/>
                  </a:prstGeom>
                </p:spPr>
              </p:pic>
              <p:pic>
                <p:nvPicPr>
                  <p:cNvPr id="97" name="Freihand 96"/>
                  <p:cNvPicPr/>
                  <p:nvPr/>
                </p:nvPicPr>
                <p:blipFill>
                  <a:blip r:embed="rId20"/>
                  <a:stretch/>
                </p:blipFill>
                <p:spPr bwMode="auto">
                  <a:xfrm>
                    <a:off x="4479690" y="2174408"/>
                    <a:ext cx="32841" cy="32850"/>
                  </a:xfrm>
                  <a:prstGeom prst="rect">
                    <a:avLst/>
                  </a:prstGeom>
                </p:spPr>
              </p:pic>
              <p:pic>
                <p:nvPicPr>
                  <p:cNvPr id="99" name="Freihand 98"/>
                  <p:cNvPicPr/>
                  <p:nvPr/>
                </p:nvPicPr>
                <p:blipFill>
                  <a:blip r:embed="rId21"/>
                  <a:stretch/>
                </p:blipFill>
                <p:spPr bwMode="auto">
                  <a:xfrm>
                    <a:off x="4540755" y="2099858"/>
                    <a:ext cx="18000" cy="24960"/>
                  </a:xfrm>
                  <a:prstGeom prst="rect">
                    <a:avLst/>
                  </a:prstGeom>
                </p:spPr>
              </p:pic>
              <p:pic>
                <p:nvPicPr>
                  <p:cNvPr id="100" name="Freihand 99"/>
                  <p:cNvPicPr/>
                  <p:nvPr/>
                </p:nvPicPr>
                <p:blipFill>
                  <a:blip r:embed="rId22"/>
                  <a:stretch/>
                </p:blipFill>
                <p:spPr bwMode="auto">
                  <a:xfrm>
                    <a:off x="4548675" y="2081418"/>
                    <a:ext cx="19440" cy="25520"/>
                  </a:xfrm>
                  <a:prstGeom prst="rect">
                    <a:avLst/>
                  </a:prstGeom>
                </p:spPr>
              </p:pic>
              <p:pic>
                <p:nvPicPr>
                  <p:cNvPr id="104" name="Freihand 103"/>
                  <p:cNvPicPr/>
                  <p:nvPr/>
                </p:nvPicPr>
                <p:blipFill>
                  <a:blip r:embed="rId23"/>
                  <a:stretch/>
                </p:blipFill>
                <p:spPr bwMode="auto">
                  <a:xfrm>
                    <a:off x="4429515" y="1983968"/>
                    <a:ext cx="62640" cy="47250"/>
                  </a:xfrm>
                  <a:prstGeom prst="rect">
                    <a:avLst/>
                  </a:prstGeom>
                </p:spPr>
              </p:pic>
              <p:pic>
                <p:nvPicPr>
                  <p:cNvPr id="106" name="Freihand 105"/>
                  <p:cNvPicPr/>
                  <p:nvPr/>
                </p:nvPicPr>
                <p:blipFill>
                  <a:blip r:embed="rId24"/>
                  <a:stretch/>
                </p:blipFill>
                <p:spPr bwMode="auto">
                  <a:xfrm>
                    <a:off x="4435635" y="1989119"/>
                    <a:ext cx="76680" cy="76193"/>
                  </a:xfrm>
                  <a:prstGeom prst="rect">
                    <a:avLst/>
                  </a:prstGeom>
                </p:spPr>
              </p:pic>
              <p:pic>
                <p:nvPicPr>
                  <p:cNvPr id="107" name="Freihand 106"/>
                  <p:cNvPicPr/>
                  <p:nvPr/>
                </p:nvPicPr>
                <p:blipFill>
                  <a:blip r:embed="rId25"/>
                  <a:stretch/>
                </p:blipFill>
                <p:spPr bwMode="auto">
                  <a:xfrm>
                    <a:off x="4496475" y="2190698"/>
                    <a:ext cx="46800" cy="40607"/>
                  </a:xfrm>
                  <a:prstGeom prst="rect">
                    <a:avLst/>
                  </a:prstGeom>
                </p:spPr>
              </p:pic>
              <p:grpSp>
                <p:nvGrpSpPr>
                  <p:cNvPr id="109" name="Gruppieren 108"/>
                  <p:cNvGrpSpPr/>
                  <p:nvPr/>
                </p:nvGrpSpPr>
                <p:grpSpPr bwMode="auto">
                  <a:xfrm>
                    <a:off x="4544715" y="2101778"/>
                    <a:ext cx="43200" cy="63720"/>
                    <a:chOff x="4544715" y="2101778"/>
                    <a:chExt cx="43200" cy="63720"/>
                  </a:xfrm>
                </p:grpSpPr>
                <p:pic>
                  <p:nvPicPr>
                    <p:cNvPr id="101" name="Freihand 100"/>
                    <p:cNvPicPr/>
                    <p:nvPr/>
                  </p:nvPicPr>
                  <p:blipFill>
                    <a:blip r:embed="rId26"/>
                    <a:stretch/>
                  </p:blipFill>
                  <p:spPr bwMode="auto">
                    <a:xfrm>
                      <a:off x="4535715" y="2110864"/>
                      <a:ext cx="30240" cy="30000"/>
                    </a:xfrm>
                    <a:prstGeom prst="rect">
                      <a:avLst/>
                    </a:prstGeom>
                  </p:spPr>
                </p:pic>
                <p:pic>
                  <p:nvPicPr>
                    <p:cNvPr id="102" name="Freihand 101"/>
                    <p:cNvPicPr/>
                    <p:nvPr/>
                  </p:nvPicPr>
                  <p:blipFill>
                    <a:blip r:embed="rId27"/>
                    <a:stretch/>
                  </p:blipFill>
                  <p:spPr bwMode="auto">
                    <a:xfrm>
                      <a:off x="4539015" y="2090763"/>
                      <a:ext cx="16500" cy="51109"/>
                    </a:xfrm>
                    <a:prstGeom prst="rect">
                      <a:avLst/>
                    </a:prstGeom>
                  </p:spPr>
                </p:pic>
                <p:pic>
                  <p:nvPicPr>
                    <p:cNvPr id="108" name="Freihand 107"/>
                    <p:cNvPicPr/>
                    <p:nvPr/>
                  </p:nvPicPr>
                  <p:blipFill>
                    <a:blip r:embed="rId28"/>
                    <a:stretch/>
                  </p:blipFill>
                  <p:spPr bwMode="auto">
                    <a:xfrm>
                      <a:off x="4550115" y="2116710"/>
                      <a:ext cx="46440" cy="59337"/>
                    </a:xfrm>
                    <a:prstGeom prst="rect">
                      <a:avLst/>
                    </a:prstGeom>
                  </p:spPr>
                </p:pic>
              </p:grpSp>
              <p:grpSp>
                <p:nvGrpSpPr>
                  <p:cNvPr id="112" name="Gruppieren 111"/>
                  <p:cNvGrpSpPr/>
                  <p:nvPr/>
                </p:nvGrpSpPr>
                <p:grpSpPr bwMode="auto">
                  <a:xfrm>
                    <a:off x="4525635" y="2178458"/>
                    <a:ext cx="52920" cy="45720"/>
                    <a:chOff x="4525635" y="2178458"/>
                    <a:chExt cx="52920" cy="45720"/>
                  </a:xfrm>
                </p:grpSpPr>
                <p:pic>
                  <p:nvPicPr>
                    <p:cNvPr id="110" name="Freihand 109"/>
                    <p:cNvPicPr/>
                    <p:nvPr/>
                  </p:nvPicPr>
                  <p:blipFill>
                    <a:blip r:embed="rId29"/>
                    <a:stretch/>
                  </p:blipFill>
                  <p:spPr bwMode="auto">
                    <a:xfrm>
                      <a:off x="4516635" y="2167347"/>
                      <a:ext cx="70560" cy="57778"/>
                    </a:xfrm>
                    <a:prstGeom prst="rect">
                      <a:avLst/>
                    </a:prstGeom>
                  </p:spPr>
                </p:pic>
                <p:pic>
                  <p:nvPicPr>
                    <p:cNvPr id="111" name="Freihand 110"/>
                    <p:cNvPicPr/>
                    <p:nvPr/>
                  </p:nvPicPr>
                  <p:blipFill>
                    <a:blip r:embed="rId30"/>
                    <a:stretch/>
                  </p:blipFill>
                  <p:spPr bwMode="auto">
                    <a:xfrm>
                      <a:off x="4521675" y="2214818"/>
                      <a:ext cx="18000" cy="18000"/>
                    </a:xfrm>
                    <a:prstGeom prst="rect">
                      <a:avLst/>
                    </a:prstGeom>
                  </p:spPr>
                </p:pic>
              </p:grpSp>
              <p:pic>
                <p:nvPicPr>
                  <p:cNvPr id="113" name="Freihand 112"/>
                  <p:cNvPicPr/>
                  <p:nvPr/>
                </p:nvPicPr>
                <p:blipFill>
                  <a:blip r:embed="rId30"/>
                  <a:stretch/>
                </p:blipFill>
                <p:spPr bwMode="auto">
                  <a:xfrm>
                    <a:off x="4570635" y="2165858"/>
                    <a:ext cx="18000" cy="18000"/>
                  </a:xfrm>
                  <a:prstGeom prst="rect">
                    <a:avLst/>
                  </a:prstGeom>
                </p:spPr>
              </p:pic>
              <p:sp>
                <p:nvSpPr>
                  <p:cNvPr id="117" name="Textfeld 116"/>
                  <p:cNvSpPr txBox="1"/>
                  <p:nvPr/>
                </p:nvSpPr>
                <p:spPr bwMode="auto">
                  <a:xfrm>
                    <a:off x="3719735" y="2420888"/>
                    <a:ext cx="897722" cy="276999"/>
                  </a:xfrm>
                  <a:prstGeom prst="rect">
                    <a:avLst/>
                  </a:prstGeom>
                  <a:noFill/>
                </p:spPr>
                <p:txBody>
                  <a:bodyPr wrap="square" rtlCol="0">
                    <a:spAutoFit/>
                  </a:bodyPr>
                  <a:lstStyle/>
                  <a:p>
                    <a:pPr>
                      <a:defRPr/>
                    </a:pPr>
                    <a:r>
                      <a:rPr lang="de-DE" sz="1200">
                        <a:solidFill>
                          <a:schemeClr val="accent5">
                            <a:lumMod val="75000"/>
                          </a:schemeClr>
                        </a:solidFill>
                      </a:rPr>
                      <a:t>4 Schritte</a:t>
                    </a:r>
                    <a:endParaRPr/>
                  </a:p>
                </p:txBody>
              </p:sp>
            </p:grpSp>
            <p:sp>
              <p:nvSpPr>
                <p:cNvPr id="22" name="Textfeld 21"/>
                <p:cNvSpPr txBox="1"/>
                <p:nvPr/>
              </p:nvSpPr>
              <p:spPr bwMode="auto">
                <a:xfrm>
                  <a:off x="7826989" y="4624463"/>
                  <a:ext cx="2301459" cy="1477328"/>
                </a:xfrm>
                <a:prstGeom prst="rect">
                  <a:avLst/>
                </a:prstGeom>
                <a:noFill/>
              </p:spPr>
              <p:txBody>
                <a:bodyPr wrap="square" rtlCol="0">
                  <a:spAutoFit/>
                </a:bodyPr>
                <a:lstStyle/>
                <a:p>
                  <a:pPr>
                    <a:defRPr/>
                  </a:pPr>
                  <a:r>
                    <a:rPr lang="de-DE" dirty="0"/>
                    <a:t>L </a:t>
                  </a:r>
                  <a:r>
                    <a:rPr lang="de-DE" b="1" dirty="0">
                      <a:solidFill>
                        <a:srgbClr val="0070C0"/>
                      </a:solidFill>
                    </a:rPr>
                    <a:t>4</a:t>
                  </a:r>
                  <a:r>
                    <a:rPr lang="de-DE" dirty="0"/>
                    <a:t>                            R </a:t>
                  </a:r>
                  <a:r>
                    <a:rPr lang="de-DE" b="1" dirty="0">
                      <a:solidFill>
                        <a:srgbClr val="0070C0"/>
                      </a:solidFill>
                    </a:rPr>
                    <a:t>1</a:t>
                  </a:r>
                  <a:endParaRPr b="1" dirty="0">
                    <a:solidFill>
                      <a:srgbClr val="0070C0"/>
                    </a:solidFill>
                  </a:endParaRPr>
                </a:p>
                <a:p>
                  <a:pPr>
                    <a:defRPr/>
                  </a:pPr>
                  <a:endParaRPr lang="de-DE" dirty="0"/>
                </a:p>
                <a:p>
                  <a:pPr>
                    <a:defRPr/>
                  </a:pPr>
                  <a:endParaRPr lang="de-DE" dirty="0"/>
                </a:p>
                <a:p>
                  <a:pPr>
                    <a:defRPr/>
                  </a:pPr>
                  <a:r>
                    <a:rPr lang="de-DE" dirty="0"/>
                    <a:t>R </a:t>
                  </a:r>
                  <a:r>
                    <a:rPr lang="de-DE" b="1" dirty="0">
                      <a:solidFill>
                        <a:srgbClr val="0070C0"/>
                      </a:solidFill>
                    </a:rPr>
                    <a:t>3</a:t>
                  </a:r>
                  <a:r>
                    <a:rPr lang="de-DE" dirty="0"/>
                    <a:t>	                L </a:t>
                  </a:r>
                  <a:r>
                    <a:rPr lang="de-DE" b="1" dirty="0">
                      <a:solidFill>
                        <a:srgbClr val="0070C0"/>
                      </a:solidFill>
                    </a:rPr>
                    <a:t>2</a:t>
                  </a:r>
                  <a:r>
                    <a:rPr lang="de-DE" dirty="0"/>
                    <a:t>	</a:t>
                  </a:r>
                  <a:endParaRPr dirty="0"/>
                </a:p>
              </p:txBody>
            </p:sp>
          </p:grpSp>
          <p:pic>
            <p:nvPicPr>
              <p:cNvPr id="34" name="Grafik 33" descr="Ein Bild, das Silhouette enthält.&#10;&#10;KI-generierte Inhalte können fehlerhaft sein.">
                <a:extLst>
                  <a:ext uri="{FF2B5EF4-FFF2-40B4-BE49-F238E27FC236}">
                    <a16:creationId xmlns:a16="http://schemas.microsoft.com/office/drawing/2014/main" id="{B97F2EE6-12FC-F73E-EA08-4D261B9930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2907167">
                <a:off x="8685688" y="3694854"/>
                <a:ext cx="245024" cy="470518"/>
              </a:xfrm>
              <a:prstGeom prst="rect">
                <a:avLst/>
              </a:prstGeom>
            </p:spPr>
          </p:pic>
          <p:pic>
            <p:nvPicPr>
              <p:cNvPr id="35" name="Grafik 34" descr="Ein Bild, das Silhouette enthält.&#10;&#10;KI-generierte Inhalte können fehlerhaft sein.">
                <a:extLst>
                  <a:ext uri="{FF2B5EF4-FFF2-40B4-BE49-F238E27FC236}">
                    <a16:creationId xmlns:a16="http://schemas.microsoft.com/office/drawing/2014/main" id="{83C48476-E016-5776-102B-DE6B38F39AA7}"/>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6912907">
                <a:off x="9688173" y="3771356"/>
                <a:ext cx="158432" cy="350711"/>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0A2F3ED1-B650-9D98-FC2D-1F63F2374C54}"/>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4229222">
                <a:off x="9855877" y="4478159"/>
                <a:ext cx="245024" cy="470518"/>
              </a:xfrm>
              <a:prstGeom prst="rect">
                <a:avLst/>
              </a:prstGeom>
            </p:spPr>
          </p:pic>
        </p:grpSp>
        <p:sp>
          <p:nvSpPr>
            <p:cNvPr id="45" name="Textfeld 113">
              <a:extLst>
                <a:ext uri="{FF2B5EF4-FFF2-40B4-BE49-F238E27FC236}">
                  <a16:creationId xmlns:a16="http://schemas.microsoft.com/office/drawing/2014/main" id="{9E4B71D0-9BA6-7797-F1B1-4846FE17D15E}"/>
                </a:ext>
              </a:extLst>
            </p:cNvPr>
            <p:cNvSpPr txBox="1"/>
            <p:nvPr/>
          </p:nvSpPr>
          <p:spPr bwMode="auto">
            <a:xfrm>
              <a:off x="8590004" y="1368216"/>
              <a:ext cx="1572867" cy="369332"/>
            </a:xfrm>
            <a:prstGeom prst="rect">
              <a:avLst/>
            </a:prstGeom>
            <a:noFill/>
          </p:spPr>
          <p:txBody>
            <a:bodyPr wrap="square" rtlCol="0">
              <a:spAutoFit/>
            </a:bodyPr>
            <a:lstStyle/>
            <a:p>
              <a:pPr>
                <a:defRPr/>
              </a:pPr>
              <a:r>
                <a:rPr lang="de-DE" b="1" dirty="0">
                  <a:solidFill>
                    <a:schemeClr val="accent5">
                      <a:lumMod val="75000"/>
                    </a:schemeClr>
                  </a:solidFill>
                </a:rPr>
                <a:t>Kreis abgehen</a:t>
              </a:r>
              <a:endParaRPr b="1" dirty="0"/>
            </a:p>
          </p:txBody>
        </p:sp>
        <p:pic>
          <p:nvPicPr>
            <p:cNvPr id="17" name="Grafik 16" descr="Ein Bild, das Yoga enthält.&#10;&#10;KI-generierte Inhalte können fehlerhaft sein.">
              <a:extLst>
                <a:ext uri="{FF2B5EF4-FFF2-40B4-BE49-F238E27FC236}">
                  <a16:creationId xmlns:a16="http://schemas.microsoft.com/office/drawing/2014/main" id="{76134851-49F6-3160-E7C4-99A064359F27}"/>
                </a:ext>
              </a:extLst>
            </p:cNvPr>
            <p:cNvPicPr>
              <a:picLocks noChangeAspect="1"/>
            </p:cNvPicPr>
            <p:nvPr/>
          </p:nvPicPr>
          <p:blipFill>
            <a:blip r:embed="rId31" cstate="print">
              <a:extLst>
                <a:ext uri="{28A0092B-C50C-407E-A947-70E740481C1C}">
                  <a14:useLocalDpi xmlns:a14="http://schemas.microsoft.com/office/drawing/2010/main" val="0"/>
                </a:ext>
              </a:extLst>
            </a:blip>
            <a:srcRect l="15516" t="17356" r="15886" b="11261"/>
            <a:stretch>
              <a:fillRect/>
            </a:stretch>
          </p:blipFill>
          <p:spPr>
            <a:xfrm>
              <a:off x="9840417" y="3823237"/>
              <a:ext cx="677189" cy="586294"/>
            </a:xfrm>
            <a:prstGeom prst="rect">
              <a:avLst/>
            </a:prstGeom>
          </p:spPr>
        </p:pic>
      </p:grpSp>
      <p:sp>
        <p:nvSpPr>
          <p:cNvPr id="25" name="Textfeld 24">
            <a:extLst>
              <a:ext uri="{FF2B5EF4-FFF2-40B4-BE49-F238E27FC236}">
                <a16:creationId xmlns:a16="http://schemas.microsoft.com/office/drawing/2014/main" id="{5C004C5D-1964-490B-ADA3-FD77E6093E16}"/>
              </a:ext>
            </a:extLst>
          </p:cNvPr>
          <p:cNvSpPr txBox="1"/>
          <p:nvPr/>
        </p:nvSpPr>
        <p:spPr bwMode="auto">
          <a:xfrm>
            <a:off x="1960433" y="4982467"/>
            <a:ext cx="571783" cy="307777"/>
          </a:xfrm>
          <a:prstGeom prst="rect">
            <a:avLst/>
          </a:prstGeom>
          <a:noFill/>
        </p:spPr>
        <p:txBody>
          <a:bodyPr wrap="square" rtlCol="0">
            <a:spAutoFit/>
          </a:bodyPr>
          <a:lstStyle/>
          <a:p>
            <a:r>
              <a:rPr lang="de-DE" sz="1400" b="1" dirty="0"/>
              <a:t>Start</a:t>
            </a:r>
          </a:p>
        </p:txBody>
      </p:sp>
      <p:cxnSp>
        <p:nvCxnSpPr>
          <p:cNvPr id="29" name="Gerade Verbindung mit Pfeil 28">
            <a:extLst>
              <a:ext uri="{FF2B5EF4-FFF2-40B4-BE49-F238E27FC236}">
                <a16:creationId xmlns:a16="http://schemas.microsoft.com/office/drawing/2014/main" id="{0035365B-DCFE-4256-8D65-DA3368A09183}"/>
              </a:ext>
            </a:extLst>
          </p:cNvPr>
          <p:cNvCxnSpPr/>
          <p:nvPr/>
        </p:nvCxnSpPr>
        <p:spPr bwMode="auto">
          <a:xfrm>
            <a:off x="7104112" y="1684444"/>
            <a:ext cx="72008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feld 11">
            <a:extLst>
              <a:ext uri="{FF2B5EF4-FFF2-40B4-BE49-F238E27FC236}">
                <a16:creationId xmlns:a16="http://schemas.microsoft.com/office/drawing/2014/main" id="{100F6379-CA97-48EE-B35A-BE331F2F888C}"/>
              </a:ext>
            </a:extLst>
          </p:cNvPr>
          <p:cNvSpPr txBox="1"/>
          <p:nvPr/>
        </p:nvSpPr>
        <p:spPr bwMode="auto">
          <a:xfrm>
            <a:off x="6105649" y="5880758"/>
            <a:ext cx="4223768" cy="646331"/>
          </a:xfrm>
          <a:prstGeom prst="rect">
            <a:avLst/>
          </a:prstGeom>
          <a:solidFill>
            <a:schemeClr val="bg1"/>
          </a:solidFill>
        </p:spPr>
        <p:txBody>
          <a:bodyPr wrap="square" rtlCol="0">
            <a:spAutoFit/>
          </a:bodyPr>
          <a:lstStyle/>
          <a:p>
            <a:pPr>
              <a:defRPr/>
            </a:pPr>
            <a:r>
              <a:rPr lang="de-DE" b="1" dirty="0">
                <a:latin typeface="Aptos" panose="020B0004020202020204" pitchFamily="34" charset="0"/>
              </a:rPr>
              <a:t>Die 8er Phrasen jeweils gut üben bevor die nächste angehängt wird!</a:t>
            </a:r>
          </a:p>
        </p:txBody>
      </p:sp>
      <p:pic>
        <p:nvPicPr>
          <p:cNvPr id="94" name="Grafik 93">
            <a:extLst>
              <a:ext uri="{FF2B5EF4-FFF2-40B4-BE49-F238E27FC236}">
                <a16:creationId xmlns:a16="http://schemas.microsoft.com/office/drawing/2014/main" id="{A1649739-2BAC-42FD-A1BC-1685E7CBD062}"/>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E41508B-3562-B402-672B-6C03FD6785A7}"/>
            </a:ext>
          </a:extLst>
        </p:cNvPr>
        <p:cNvGrpSpPr/>
        <p:nvPr/>
      </p:nvGrpSpPr>
      <p:grpSpPr bwMode="auto">
        <a:xfrm>
          <a:off x="0" y="0"/>
          <a:ext cx="0" cy="0"/>
          <a:chOff x="0" y="0"/>
          <a:chExt cx="0" cy="0"/>
        </a:xfrm>
      </p:grpSpPr>
      <p:sp>
        <p:nvSpPr>
          <p:cNvPr id="1460127498" name="Rechteck 5">
            <a:extLst>
              <a:ext uri="{FF2B5EF4-FFF2-40B4-BE49-F238E27FC236}">
                <a16:creationId xmlns:a16="http://schemas.microsoft.com/office/drawing/2014/main" id="{05545F3B-050F-AD35-35F1-46F0166E33E5}"/>
              </a:ext>
            </a:extLst>
          </p:cNvPr>
          <p:cNvSpPr/>
          <p:nvPr/>
        </p:nvSpPr>
        <p:spPr bwMode="auto">
          <a:xfrm rot="5400000">
            <a:off x="956119" y="1462294"/>
            <a:ext cx="4341795" cy="3768080"/>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79815713" name="Rechteck 85">
            <a:extLst>
              <a:ext uri="{FF2B5EF4-FFF2-40B4-BE49-F238E27FC236}">
                <a16:creationId xmlns:a16="http://schemas.microsoft.com/office/drawing/2014/main" id="{19D95E97-ED40-85C0-CCC2-08847DC80188}"/>
              </a:ext>
            </a:extLst>
          </p:cNvPr>
          <p:cNvSpPr/>
          <p:nvPr/>
        </p:nvSpPr>
        <p:spPr bwMode="auto">
          <a:xfrm rot="5400000">
            <a:off x="6877429" y="1495440"/>
            <a:ext cx="4341796" cy="360039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37133821" name="Textfeld 55">
            <a:extLst>
              <a:ext uri="{FF2B5EF4-FFF2-40B4-BE49-F238E27FC236}">
                <a16:creationId xmlns:a16="http://schemas.microsoft.com/office/drawing/2014/main" id="{012C8138-26B0-ED10-1E66-9FC5DFF069A1}"/>
              </a:ext>
            </a:extLst>
          </p:cNvPr>
          <p:cNvSpPr txBox="1"/>
          <p:nvPr/>
        </p:nvSpPr>
        <p:spPr bwMode="auto">
          <a:xfrm>
            <a:off x="7218562" y="5507940"/>
            <a:ext cx="1685750"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4.8 Zählzeiten</a:t>
            </a:r>
            <a:endParaRPr dirty="0"/>
          </a:p>
        </p:txBody>
      </p:sp>
      <p:sp>
        <p:nvSpPr>
          <p:cNvPr id="1152021662" name="Textfeld 56">
            <a:extLst>
              <a:ext uri="{FF2B5EF4-FFF2-40B4-BE49-F238E27FC236}">
                <a16:creationId xmlns:a16="http://schemas.microsoft.com/office/drawing/2014/main" id="{37AAAD94-BE0B-D68E-354F-A10025687041}"/>
              </a:ext>
            </a:extLst>
          </p:cNvPr>
          <p:cNvSpPr txBox="1"/>
          <p:nvPr/>
        </p:nvSpPr>
        <p:spPr bwMode="auto">
          <a:xfrm>
            <a:off x="1271464" y="5507940"/>
            <a:ext cx="1508899" cy="369332"/>
          </a:xfrm>
          <a:prstGeom prst="rect">
            <a:avLst/>
          </a:prstGeom>
          <a:noFill/>
        </p:spPr>
        <p:txBody>
          <a:bodyPr wrap="square" rtlCol="0">
            <a:spAutoFit/>
          </a:bodyPr>
          <a:lstStyle/>
          <a:p>
            <a:pPr>
              <a:defRPr/>
            </a:pPr>
            <a:r>
              <a:rPr lang="de-DE" b="1" dirty="0">
                <a:solidFill>
                  <a:schemeClr val="accent5">
                    <a:lumMod val="75000"/>
                  </a:schemeClr>
                </a:solidFill>
              </a:rPr>
              <a:t>3.8 Zählzeiten</a:t>
            </a:r>
            <a:endParaRPr dirty="0"/>
          </a:p>
        </p:txBody>
      </p:sp>
      <p:cxnSp>
        <p:nvCxnSpPr>
          <p:cNvPr id="561940565" name="Gerade Verbindung mit Pfeil 30">
            <a:extLst>
              <a:ext uri="{FF2B5EF4-FFF2-40B4-BE49-F238E27FC236}">
                <a16:creationId xmlns:a16="http://schemas.microsoft.com/office/drawing/2014/main" id="{6F11AD51-F35B-4C9B-B6BA-E04DAD58D8FF}"/>
              </a:ext>
            </a:extLst>
          </p:cNvPr>
          <p:cNvCxnSpPr/>
          <p:nvPr/>
        </p:nvCxnSpPr>
        <p:spPr bwMode="auto">
          <a:xfrm flipV="1">
            <a:off x="2783632" y="3861048"/>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5282191" name="Gerade Verbindung mit Pfeil 10">
            <a:extLst>
              <a:ext uri="{FF2B5EF4-FFF2-40B4-BE49-F238E27FC236}">
                <a16:creationId xmlns:a16="http://schemas.microsoft.com/office/drawing/2014/main" id="{445D9279-E098-64B1-36EA-631B933F6C7A}"/>
              </a:ext>
            </a:extLst>
          </p:cNvPr>
          <p:cNvCxnSpPr/>
          <p:nvPr/>
        </p:nvCxnSpPr>
        <p:spPr bwMode="auto">
          <a:xfrm flipV="1">
            <a:off x="2927648" y="3861046"/>
            <a:ext cx="603926" cy="7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113594" name="Textfeld 14">
            <a:extLst>
              <a:ext uri="{FF2B5EF4-FFF2-40B4-BE49-F238E27FC236}">
                <a16:creationId xmlns:a16="http://schemas.microsoft.com/office/drawing/2014/main" id="{1AC0CEF7-E0F1-5668-B278-C9A087E9445B}"/>
              </a:ext>
            </a:extLst>
          </p:cNvPr>
          <p:cNvSpPr txBox="1"/>
          <p:nvPr/>
        </p:nvSpPr>
        <p:spPr bwMode="auto">
          <a:xfrm>
            <a:off x="1647516" y="4773923"/>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1                 2            3             4</a:t>
            </a:r>
            <a:endParaRPr sz="1600" b="1" dirty="0"/>
          </a:p>
          <a:p>
            <a:pPr>
              <a:defRPr/>
            </a:pPr>
            <a:r>
              <a:rPr lang="de-DE" sz="1600" dirty="0"/>
              <a:t>(R  vor        L vor      R seit      L ran)</a:t>
            </a:r>
            <a:endParaRPr sz="1600" dirty="0"/>
          </a:p>
        </p:txBody>
      </p:sp>
      <p:cxnSp>
        <p:nvCxnSpPr>
          <p:cNvPr id="1594172140" name="Gerade Verbindung mit Pfeil 34">
            <a:extLst>
              <a:ext uri="{FF2B5EF4-FFF2-40B4-BE49-F238E27FC236}">
                <a16:creationId xmlns:a16="http://schemas.microsoft.com/office/drawing/2014/main" id="{6DC7ACA4-ECD3-33B6-5359-BF5500D22188}"/>
              </a:ext>
            </a:extLst>
          </p:cNvPr>
          <p:cNvCxnSpPr>
            <a:cxnSpLocks/>
          </p:cNvCxnSpPr>
          <p:nvPr/>
        </p:nvCxnSpPr>
        <p:spPr bwMode="auto">
          <a:xfrm flipH="1">
            <a:off x="2974853" y="1770674"/>
            <a:ext cx="67121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2294914" name="Gerade Verbindung mit Pfeil 4">
            <a:extLst>
              <a:ext uri="{FF2B5EF4-FFF2-40B4-BE49-F238E27FC236}">
                <a16:creationId xmlns:a16="http://schemas.microsoft.com/office/drawing/2014/main" id="{671DE0AF-5B8C-F49E-C2C6-EF3DF51DF9BD}"/>
              </a:ext>
            </a:extLst>
          </p:cNvPr>
          <p:cNvCxnSpPr/>
          <p:nvPr/>
        </p:nvCxnSpPr>
        <p:spPr bwMode="auto">
          <a:xfrm flipV="1">
            <a:off x="3992954" y="1744576"/>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AF9C0BB1-AFBD-2334-BD13-DB600BFA0436}"/>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56BF6D01-C6F7-3E07-E727-8C372DF8AC7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7" name="Textfeld 6">
            <a:extLst>
              <a:ext uri="{FF2B5EF4-FFF2-40B4-BE49-F238E27FC236}">
                <a16:creationId xmlns:a16="http://schemas.microsoft.com/office/drawing/2014/main" id="{7CE9FEA0-7D9D-5423-5F7A-BAC74C7C9BE4}"/>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18</a:t>
            </a:r>
            <a:endParaRPr b="1" dirty="0"/>
          </a:p>
        </p:txBody>
      </p:sp>
      <p:sp>
        <p:nvSpPr>
          <p:cNvPr id="1347076228" name="Textfeld 113">
            <a:extLst>
              <a:ext uri="{FF2B5EF4-FFF2-40B4-BE49-F238E27FC236}">
                <a16:creationId xmlns:a16="http://schemas.microsoft.com/office/drawing/2014/main" id="{D5A4DF3B-8352-677E-30DA-D0FADF74E5D2}"/>
              </a:ext>
            </a:extLst>
          </p:cNvPr>
          <p:cNvSpPr txBox="1"/>
          <p:nvPr/>
        </p:nvSpPr>
        <p:spPr bwMode="auto">
          <a:xfrm>
            <a:off x="8184232" y="1268760"/>
            <a:ext cx="2136576" cy="369332"/>
          </a:xfrm>
          <a:prstGeom prst="rect">
            <a:avLst/>
          </a:prstGeom>
          <a:noFill/>
        </p:spPr>
        <p:txBody>
          <a:bodyPr wrap="square" rtlCol="0">
            <a:spAutoFit/>
          </a:bodyPr>
          <a:lstStyle/>
          <a:p>
            <a:pPr>
              <a:defRPr/>
            </a:pPr>
            <a:r>
              <a:rPr lang="de-DE" b="1" dirty="0">
                <a:solidFill>
                  <a:schemeClr val="accent5">
                    <a:lumMod val="75000"/>
                  </a:schemeClr>
                </a:solidFill>
              </a:rPr>
              <a:t>Basketballschritt</a:t>
            </a:r>
            <a:endParaRPr b="1" dirty="0"/>
          </a:p>
        </p:txBody>
      </p:sp>
      <p:sp>
        <p:nvSpPr>
          <p:cNvPr id="13" name="Textfeld 38">
            <a:extLst>
              <a:ext uri="{FF2B5EF4-FFF2-40B4-BE49-F238E27FC236}">
                <a16:creationId xmlns:a16="http://schemas.microsoft.com/office/drawing/2014/main" id="{B5C3245A-AB5B-1893-494E-7182F976C602}"/>
              </a:ext>
            </a:extLst>
          </p:cNvPr>
          <p:cNvSpPr txBox="1"/>
          <p:nvPr/>
        </p:nvSpPr>
        <p:spPr bwMode="auto">
          <a:xfrm>
            <a:off x="7426046" y="4819156"/>
            <a:ext cx="3350474" cy="584775"/>
          </a:xfrm>
          <a:prstGeom prst="rect">
            <a:avLst/>
          </a:prstGeom>
          <a:noFill/>
        </p:spPr>
        <p:txBody>
          <a:bodyPr wrap="square" rtlCol="0">
            <a:spAutoFit/>
          </a:bodyPr>
          <a:lstStyle/>
          <a:p>
            <a:pPr>
              <a:defRPr/>
            </a:pPr>
            <a:r>
              <a:rPr lang="de-DE" sz="1600" dirty="0">
                <a:solidFill>
                  <a:srgbClr val="0070C0"/>
                </a:solidFill>
              </a:rPr>
              <a:t>  </a:t>
            </a:r>
            <a:r>
              <a:rPr lang="de-DE" sz="1600" b="1" dirty="0">
                <a:solidFill>
                  <a:srgbClr val="0070C0"/>
                </a:solidFill>
              </a:rPr>
              <a:t>5             6              7                8</a:t>
            </a:r>
            <a:endParaRPr sz="1600" b="1" dirty="0"/>
          </a:p>
          <a:p>
            <a:pPr>
              <a:defRPr/>
            </a:pPr>
            <a:r>
              <a:rPr lang="de-DE" sz="1600" dirty="0"/>
              <a:t>Sprung     landen    Hocke      Stütz</a:t>
            </a:r>
            <a:endParaRPr sz="1600" dirty="0"/>
          </a:p>
        </p:txBody>
      </p:sp>
      <p:pic>
        <p:nvPicPr>
          <p:cNvPr id="4" name="Grafik 3" descr="Ein Bild, das Säugetier, Spielzeug, Stoff enthält.&#10;&#10;KI-generierte Inhalte können fehlerhaft sein.">
            <a:extLst>
              <a:ext uri="{FF2B5EF4-FFF2-40B4-BE49-F238E27FC236}">
                <a16:creationId xmlns:a16="http://schemas.microsoft.com/office/drawing/2014/main" id="{090F60E3-083D-F069-15CB-E30153C837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444792">
            <a:off x="8928109" y="4169957"/>
            <a:ext cx="654401" cy="631639"/>
          </a:xfrm>
          <a:prstGeom prst="rect">
            <a:avLst/>
          </a:prstGeom>
        </p:spPr>
      </p:pic>
      <p:pic>
        <p:nvPicPr>
          <p:cNvPr id="19" name="Grafik 18" descr="Ein Bild, das Sport, Balance, Knie, körperliche Fitness enthält.&#10;&#10;KI-generierte Inhalte können fehlerhaft sein.">
            <a:extLst>
              <a:ext uri="{FF2B5EF4-FFF2-40B4-BE49-F238E27FC236}">
                <a16:creationId xmlns:a16="http://schemas.microsoft.com/office/drawing/2014/main" id="{87D7029F-C987-65DE-FFA4-1BA4D76309F9}"/>
              </a:ext>
            </a:extLst>
          </p:cNvPr>
          <p:cNvPicPr>
            <a:picLocks noChangeAspect="1"/>
          </p:cNvPicPr>
          <p:nvPr/>
        </p:nvPicPr>
        <p:blipFill>
          <a:blip r:embed="rId4" cstate="print">
            <a:extLst>
              <a:ext uri="{28A0092B-C50C-407E-A947-70E740481C1C}">
                <a14:useLocalDpi xmlns:a14="http://schemas.microsoft.com/office/drawing/2010/main" val="0"/>
              </a:ext>
            </a:extLst>
          </a:blip>
          <a:srcRect l="5013" t="7946" r="5777" b="9367"/>
          <a:stretch>
            <a:fillRect/>
          </a:stretch>
        </p:blipFill>
        <p:spPr>
          <a:xfrm rot="14367942">
            <a:off x="9720573" y="3969920"/>
            <a:ext cx="866826" cy="709797"/>
          </a:xfrm>
          <a:prstGeom prst="rect">
            <a:avLst/>
          </a:prstGeom>
        </p:spPr>
      </p:pic>
      <p:pic>
        <p:nvPicPr>
          <p:cNvPr id="9" name="Grafik 8" descr="Ein Bild, das Schuhwerk, körperliche Fitness, Tanz, Frau enthält.&#10;&#10;KI-generierte Inhalte können fehlerhaft sein.">
            <a:extLst>
              <a:ext uri="{FF2B5EF4-FFF2-40B4-BE49-F238E27FC236}">
                <a16:creationId xmlns:a16="http://schemas.microsoft.com/office/drawing/2014/main" id="{D80B8236-2F83-EA7F-3788-A125B7957923}"/>
              </a:ext>
            </a:extLst>
          </p:cNvPr>
          <p:cNvPicPr>
            <a:picLocks noChangeAspect="1"/>
          </p:cNvPicPr>
          <p:nvPr/>
        </p:nvPicPr>
        <p:blipFill>
          <a:blip r:embed="rId5" cstate="print">
            <a:extLst>
              <a:ext uri="{28A0092B-C50C-407E-A947-70E740481C1C}">
                <a14:useLocalDpi xmlns:a14="http://schemas.microsoft.com/office/drawing/2010/main" val="0"/>
              </a:ext>
            </a:extLst>
          </a:blip>
          <a:srcRect l="10962" t="12635" r="79310" b="21661"/>
          <a:stretch>
            <a:fillRect/>
          </a:stretch>
        </p:blipFill>
        <p:spPr>
          <a:xfrm>
            <a:off x="7608168" y="3716933"/>
            <a:ext cx="308748" cy="1173134"/>
          </a:xfrm>
          <a:prstGeom prst="rect">
            <a:avLst/>
          </a:prstGeom>
        </p:spPr>
      </p:pic>
      <p:sp>
        <p:nvSpPr>
          <p:cNvPr id="11" name="Textfeld 38">
            <a:extLst>
              <a:ext uri="{FF2B5EF4-FFF2-40B4-BE49-F238E27FC236}">
                <a16:creationId xmlns:a16="http://schemas.microsoft.com/office/drawing/2014/main" id="{99BF597E-0397-EBAF-A534-7FCEB0A11954}"/>
              </a:ext>
            </a:extLst>
          </p:cNvPr>
          <p:cNvSpPr txBox="1"/>
          <p:nvPr/>
        </p:nvSpPr>
        <p:spPr bwMode="auto">
          <a:xfrm>
            <a:off x="7392144" y="2764742"/>
            <a:ext cx="3220278" cy="584775"/>
          </a:xfrm>
          <a:prstGeom prst="rect">
            <a:avLst/>
          </a:prstGeom>
          <a:noFill/>
        </p:spPr>
        <p:txBody>
          <a:bodyPr wrap="square" rtlCol="0">
            <a:spAutoFit/>
          </a:bodyPr>
          <a:lstStyle/>
          <a:p>
            <a:pPr>
              <a:defRPr/>
            </a:pPr>
            <a:r>
              <a:rPr lang="de-DE" sz="1600" b="1" dirty="0">
                <a:solidFill>
                  <a:srgbClr val="0070C0"/>
                </a:solidFill>
              </a:rPr>
              <a:t>1              2                   3                4</a:t>
            </a:r>
            <a:endParaRPr sz="1600" b="1" dirty="0"/>
          </a:p>
          <a:p>
            <a:pPr>
              <a:defRPr/>
            </a:pPr>
            <a:r>
              <a:rPr lang="de-DE" sz="1600" dirty="0"/>
              <a:t>R vor       R seit           R rück       R ran</a:t>
            </a:r>
            <a:endParaRPr sz="1600" dirty="0"/>
          </a:p>
        </p:txBody>
      </p:sp>
      <p:pic>
        <p:nvPicPr>
          <p:cNvPr id="26" name="Grafik 25" descr="Ein Bild, das Schuhwerk, Tanz, körperliche Fitness, Knie enthält.&#10;&#10;KI-generierte Inhalte können fehlerhaft sein.">
            <a:extLst>
              <a:ext uri="{FF2B5EF4-FFF2-40B4-BE49-F238E27FC236}">
                <a16:creationId xmlns:a16="http://schemas.microsoft.com/office/drawing/2014/main" id="{A38D5DCB-F894-E6FC-B85D-DD41A4BC3AD6}"/>
              </a:ext>
            </a:extLst>
          </p:cNvPr>
          <p:cNvPicPr>
            <a:picLocks noChangeAspect="1"/>
          </p:cNvPicPr>
          <p:nvPr/>
        </p:nvPicPr>
        <p:blipFill>
          <a:blip r:embed="rId6" cstate="print">
            <a:extLst>
              <a:ext uri="{28A0092B-C50C-407E-A947-70E740481C1C}">
                <a14:useLocalDpi xmlns:a14="http://schemas.microsoft.com/office/drawing/2010/main" val="0"/>
              </a:ext>
            </a:extLst>
          </a:blip>
          <a:srcRect l="39173" t="9930" r="45205" b="9790"/>
          <a:stretch>
            <a:fillRect/>
          </a:stretch>
        </p:blipFill>
        <p:spPr>
          <a:xfrm>
            <a:off x="9044775" y="1556792"/>
            <a:ext cx="435601" cy="1190717"/>
          </a:xfrm>
          <a:prstGeom prst="rect">
            <a:avLst/>
          </a:prstGeom>
        </p:spPr>
      </p:pic>
      <p:pic>
        <p:nvPicPr>
          <p:cNvPr id="5" name="Grafik 4" descr="Ein Bild, das Schuhwerk, Tanz enthält.&#10;&#10;KI-generierte Inhalte können fehlerhaft sein.">
            <a:extLst>
              <a:ext uri="{FF2B5EF4-FFF2-40B4-BE49-F238E27FC236}">
                <a16:creationId xmlns:a16="http://schemas.microsoft.com/office/drawing/2014/main" id="{41EF6DAA-D2B6-1076-A41E-21AB729718C3}"/>
              </a:ext>
            </a:extLst>
          </p:cNvPr>
          <p:cNvPicPr>
            <a:picLocks noChangeAspect="1"/>
          </p:cNvPicPr>
          <p:nvPr/>
        </p:nvPicPr>
        <p:blipFill>
          <a:blip r:embed="rId7" cstate="print">
            <a:extLst>
              <a:ext uri="{28A0092B-C50C-407E-A947-70E740481C1C}">
                <a14:useLocalDpi xmlns:a14="http://schemas.microsoft.com/office/drawing/2010/main" val="0"/>
              </a:ext>
            </a:extLst>
          </a:blip>
          <a:srcRect l="43149" t="30036" r="43022" b="16360"/>
          <a:stretch>
            <a:fillRect/>
          </a:stretch>
        </p:blipFill>
        <p:spPr>
          <a:xfrm>
            <a:off x="8205539" y="1613079"/>
            <a:ext cx="554757" cy="1143832"/>
          </a:xfrm>
          <a:prstGeom prst="rect">
            <a:avLst/>
          </a:prstGeom>
        </p:spPr>
      </p:pic>
      <p:pic>
        <p:nvPicPr>
          <p:cNvPr id="28" name="Grafik 27" descr="Ein Bild, das Schuhwerk, körperliche Fitness, Tanz, Frau enthält.&#10;&#10;KI-generierte Inhalte können fehlerhaft sein.">
            <a:extLst>
              <a:ext uri="{FF2B5EF4-FFF2-40B4-BE49-F238E27FC236}">
                <a16:creationId xmlns:a16="http://schemas.microsoft.com/office/drawing/2014/main" id="{4BB9A85A-6333-FFAC-877C-7FEEF6C12D60}"/>
              </a:ext>
            </a:extLst>
          </p:cNvPr>
          <p:cNvPicPr>
            <a:picLocks noChangeAspect="1"/>
          </p:cNvPicPr>
          <p:nvPr/>
        </p:nvPicPr>
        <p:blipFill>
          <a:blip r:embed="rId8" cstate="print">
            <a:extLst>
              <a:ext uri="{28A0092B-C50C-407E-A947-70E740481C1C}">
                <a14:useLocalDpi xmlns:a14="http://schemas.microsoft.com/office/drawing/2010/main" val="0"/>
              </a:ext>
            </a:extLst>
          </a:blip>
          <a:srcRect l="56391" t="12363" r="31097" b="39101"/>
          <a:stretch>
            <a:fillRect/>
          </a:stretch>
        </p:blipFill>
        <p:spPr>
          <a:xfrm>
            <a:off x="9958415" y="1556792"/>
            <a:ext cx="567183" cy="1170334"/>
          </a:xfrm>
          <a:prstGeom prst="rect">
            <a:avLst/>
          </a:prstGeom>
        </p:spPr>
      </p:pic>
      <p:pic>
        <p:nvPicPr>
          <p:cNvPr id="30" name="Grafik 29" descr="Ein Bild, das Schuhwerk, körperliche Fitness, Tanz, Frau enthält.&#10;&#10;KI-generierte Inhalte können fehlerhaft sein.">
            <a:extLst>
              <a:ext uri="{FF2B5EF4-FFF2-40B4-BE49-F238E27FC236}">
                <a16:creationId xmlns:a16="http://schemas.microsoft.com/office/drawing/2014/main" id="{CEEF33D4-DB69-ACFC-27DF-46880D2E2F90}"/>
              </a:ext>
            </a:extLst>
          </p:cNvPr>
          <p:cNvPicPr>
            <a:picLocks noChangeAspect="1"/>
          </p:cNvPicPr>
          <p:nvPr/>
        </p:nvPicPr>
        <p:blipFill>
          <a:blip r:embed="rId9" cstate="print">
            <a:extLst>
              <a:ext uri="{28A0092B-C50C-407E-A947-70E740481C1C}">
                <a14:useLocalDpi xmlns:a14="http://schemas.microsoft.com/office/drawing/2010/main" val="0"/>
              </a:ext>
            </a:extLst>
          </a:blip>
          <a:srcRect l="82084" t="9929" r="5806" b="38450"/>
          <a:stretch>
            <a:fillRect/>
          </a:stretch>
        </p:blipFill>
        <p:spPr>
          <a:xfrm>
            <a:off x="7464152" y="1556792"/>
            <a:ext cx="525071" cy="1190717"/>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1258DDEE-0C56-329D-2038-94E204831B4F}"/>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a:xfrm>
            <a:off x="2430964" y="3429000"/>
            <a:ext cx="326582" cy="624939"/>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A848C82E-59CA-89EC-DAAE-BB12D4B4D635}"/>
              </a:ext>
            </a:extLst>
          </p:cNvPr>
          <p:cNvPicPr>
            <a:picLocks noChangeAspect="1"/>
          </p:cNvPicPr>
          <p:nvPr/>
        </p:nvPicPr>
        <p:blipFill>
          <a:blip r:embed="rId12" cstate="print">
            <a:alphaModFix amt="54000"/>
            <a:extLst>
              <a:ext uri="{BEBA8EAE-BF5A-486C-A8C5-ECC9F3942E4B}">
                <a14:imgProps xmlns:a14="http://schemas.microsoft.com/office/drawing/2010/main">
                  <a14:imgLayer r:embed="rId13">
                    <a14:imgEffect>
                      <a14:artisticMarker/>
                    </a14:imgEffect>
                  </a14:imgLayer>
                </a14:imgProps>
              </a:ext>
              <a:ext uri="{28A0092B-C50C-407E-A947-70E740481C1C}">
                <a14:useLocalDpi xmlns:a14="http://schemas.microsoft.com/office/drawing/2010/main" val="0"/>
              </a:ext>
            </a:extLst>
          </a:blip>
          <a:stretch>
            <a:fillRect/>
          </a:stretch>
        </p:blipFill>
        <p:spPr bwMode="auto">
          <a:xfrm>
            <a:off x="3646072" y="3410260"/>
            <a:ext cx="308417" cy="594804"/>
          </a:xfrm>
          <a:prstGeom prst="rect">
            <a:avLst/>
          </a:prstGeom>
        </p:spPr>
      </p:pic>
      <p:pic>
        <p:nvPicPr>
          <p:cNvPr id="37" name="Grafik 36" descr="Ein Bild, das Silhouette enthält.&#10;&#10;KI-generierte Inhalte können fehlerhaft sein.">
            <a:extLst>
              <a:ext uri="{FF2B5EF4-FFF2-40B4-BE49-F238E27FC236}">
                <a16:creationId xmlns:a16="http://schemas.microsoft.com/office/drawing/2014/main" id="{58801DC4-57DC-27C4-491A-204A86353571}"/>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3569255" y="2060848"/>
            <a:ext cx="323198" cy="618467"/>
          </a:xfrm>
          <a:prstGeom prst="rect">
            <a:avLst/>
          </a:prstGeom>
        </p:spPr>
      </p:pic>
      <p:pic>
        <p:nvPicPr>
          <p:cNvPr id="38" name="Grafik 37" descr="Ein Bild, das Silhouette enthält.&#10;&#10;KI-generierte Inhalte können fehlerhaft sein.">
            <a:extLst>
              <a:ext uri="{FF2B5EF4-FFF2-40B4-BE49-F238E27FC236}">
                <a16:creationId xmlns:a16="http://schemas.microsoft.com/office/drawing/2014/main" id="{6A38EC46-DE94-32F1-68DF-BC9FE21AF957}"/>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2227441" y="1385696"/>
            <a:ext cx="309732" cy="624995"/>
          </a:xfrm>
          <a:prstGeom prst="rect">
            <a:avLst/>
          </a:prstGeom>
        </p:spPr>
      </p:pic>
      <mc:AlternateContent xmlns:mc="http://schemas.openxmlformats.org/markup-compatibility/2006" xmlns:p14="http://schemas.microsoft.com/office/powerpoint/2010/main">
        <mc:Choice Requires="p14">
          <p:contentPart p14:bwMode="auto" r:id="rId14">
            <p14:nvContentPartPr>
              <p14:cNvPr id="41" name="Freihand 40">
                <a:extLst>
                  <a:ext uri="{FF2B5EF4-FFF2-40B4-BE49-F238E27FC236}">
                    <a16:creationId xmlns:a16="http://schemas.microsoft.com/office/drawing/2014/main" id="{BE9F2885-0059-9831-10EE-230D6078D0EE}"/>
                  </a:ext>
                </a:extLst>
              </p14:cNvPr>
              <p14:cNvContentPartPr/>
              <p14:nvPr/>
            </p14:nvContentPartPr>
            <p14:xfrm>
              <a:off x="5222501" y="913503"/>
              <a:ext cx="284760" cy="329400"/>
            </p14:xfrm>
          </p:contentPart>
        </mc:Choice>
        <mc:Fallback xmlns="">
          <p:pic>
            <p:nvPicPr>
              <p:cNvPr id="41" name="Freihand 40">
                <a:extLst>
                  <a:ext uri="{FF2B5EF4-FFF2-40B4-BE49-F238E27FC236}">
                    <a16:creationId xmlns:a16="http://schemas.microsoft.com/office/drawing/2014/main" id="{BE9F2885-0059-9831-10EE-230D6078D0EE}"/>
                  </a:ext>
                </a:extLst>
              </p:cNvPr>
              <p:cNvPicPr/>
              <p:nvPr/>
            </p:nvPicPr>
            <p:blipFill>
              <a:blip r:embed="rId16"/>
              <a:stretch>
                <a:fillRect/>
              </a:stretch>
            </p:blipFill>
            <p:spPr>
              <a:xfrm>
                <a:off x="5168861" y="805863"/>
                <a:ext cx="392400" cy="545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Freihand 41">
                <a:extLst>
                  <a:ext uri="{FF2B5EF4-FFF2-40B4-BE49-F238E27FC236}">
                    <a16:creationId xmlns:a16="http://schemas.microsoft.com/office/drawing/2014/main" id="{D448DF44-5746-D71D-8D92-80391519D039}"/>
                  </a:ext>
                </a:extLst>
              </p14:cNvPr>
              <p14:cNvContentPartPr/>
              <p14:nvPr/>
            </p14:nvContentPartPr>
            <p14:xfrm>
              <a:off x="5196941" y="846543"/>
              <a:ext cx="13320" cy="404640"/>
            </p14:xfrm>
          </p:contentPart>
        </mc:Choice>
        <mc:Fallback xmlns="">
          <p:pic>
            <p:nvPicPr>
              <p:cNvPr id="42" name="Freihand 41">
                <a:extLst>
                  <a:ext uri="{FF2B5EF4-FFF2-40B4-BE49-F238E27FC236}">
                    <a16:creationId xmlns:a16="http://schemas.microsoft.com/office/drawing/2014/main" id="{D448DF44-5746-D71D-8D92-80391519D039}"/>
                  </a:ext>
                </a:extLst>
              </p:cNvPr>
              <p:cNvPicPr/>
              <p:nvPr/>
            </p:nvPicPr>
            <p:blipFill>
              <a:blip r:embed="rId18"/>
              <a:stretch>
                <a:fillRect/>
              </a:stretch>
            </p:blipFill>
            <p:spPr>
              <a:xfrm>
                <a:off x="5142941" y="738903"/>
                <a:ext cx="120960" cy="620280"/>
              </a:xfrm>
              <a:prstGeom prst="rect">
                <a:avLst/>
              </a:prstGeom>
            </p:spPr>
          </p:pic>
        </mc:Fallback>
      </mc:AlternateContent>
      <p:pic>
        <p:nvPicPr>
          <p:cNvPr id="46" name="Grafik 45" descr="Ein Bild, das Silhouette enthält.&#10;&#10;KI-generierte Inhalte können fehlerhaft sein.">
            <a:extLst>
              <a:ext uri="{FF2B5EF4-FFF2-40B4-BE49-F238E27FC236}">
                <a16:creationId xmlns:a16="http://schemas.microsoft.com/office/drawing/2014/main" id="{EF1388A0-1B8E-8AA7-30C7-282EB267D3AB}"/>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a:xfrm>
            <a:off x="2900960" y="4221088"/>
            <a:ext cx="226057" cy="500408"/>
          </a:xfrm>
          <a:prstGeom prst="rect">
            <a:avLst/>
          </a:prstGeom>
        </p:spPr>
      </p:pic>
      <p:pic>
        <p:nvPicPr>
          <p:cNvPr id="47" name="Grafik 46" descr="Ein Bild, das Silhouette enthält.&#10;&#10;KI-generierte Inhalte können fehlerhaft sein.">
            <a:extLst>
              <a:ext uri="{FF2B5EF4-FFF2-40B4-BE49-F238E27FC236}">
                <a16:creationId xmlns:a16="http://schemas.microsoft.com/office/drawing/2014/main" id="{6E0D4462-C5D9-568B-A075-C23CAFAB2F8C}"/>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3965228" y="3479566"/>
            <a:ext cx="226057" cy="500408"/>
          </a:xfrm>
          <a:prstGeom prst="rect">
            <a:avLst/>
          </a:prstGeom>
        </p:spPr>
      </p:pic>
      <p:pic>
        <p:nvPicPr>
          <p:cNvPr id="48" name="Grafik 47" descr="Ein Bild, das Silhouette enthält.&#10;&#10;KI-generierte Inhalte können fehlerhaft sein.">
            <a:extLst>
              <a:ext uri="{FF2B5EF4-FFF2-40B4-BE49-F238E27FC236}">
                <a16:creationId xmlns:a16="http://schemas.microsoft.com/office/drawing/2014/main" id="{BBE23C17-0149-9938-900A-BFD664B6BCCA}"/>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4154919" y="1416424"/>
            <a:ext cx="226057" cy="500408"/>
          </a:xfrm>
          <a:prstGeom prst="rect">
            <a:avLst/>
          </a:prstGeom>
        </p:spPr>
      </p:pic>
      <p:pic>
        <p:nvPicPr>
          <p:cNvPr id="49" name="Grafik 48" descr="Ein Bild, das Silhouette enthält.&#10;&#10;KI-generierte Inhalte können fehlerhaft sein.">
            <a:extLst>
              <a:ext uri="{FF2B5EF4-FFF2-40B4-BE49-F238E27FC236}">
                <a16:creationId xmlns:a16="http://schemas.microsoft.com/office/drawing/2014/main" id="{7F1BB522-BB63-35C7-462E-42A6E3783BDE}"/>
              </a:ext>
            </a:extLst>
          </p:cNvPr>
          <p:cNvPicPr>
            <a:picLocks noChangeAspect="1"/>
          </p:cNvPicPr>
          <p:nvPr/>
        </p:nvPicPr>
        <p:blipFill>
          <a:blip r:embed="rId19" cstate="print">
            <a:alphaModFix amt="53000"/>
            <a:extLst>
              <a:ext uri="{28A0092B-C50C-407E-A947-70E740481C1C}">
                <a14:useLocalDpi xmlns:a14="http://schemas.microsoft.com/office/drawing/2010/main" val="0"/>
              </a:ext>
            </a:extLst>
          </a:blip>
          <a:srcRect t="6971" r="40505" b="5765"/>
          <a:stretch>
            <a:fillRect/>
          </a:stretch>
        </p:blipFill>
        <p:spPr bwMode="auto">
          <a:xfrm>
            <a:off x="2557575" y="1449365"/>
            <a:ext cx="222788" cy="495546"/>
          </a:xfrm>
          <a:prstGeom prst="rect">
            <a:avLst/>
          </a:prstGeom>
        </p:spPr>
      </p:pic>
      <p:pic>
        <p:nvPicPr>
          <p:cNvPr id="53" name="Grafik 52" descr="Ein Bild, das Sport, Tanz, Balance, Schuhwerk enthält.&#10;&#10;KI-generierte Inhalte können fehlerhaft sein.">
            <a:extLst>
              <a:ext uri="{FF2B5EF4-FFF2-40B4-BE49-F238E27FC236}">
                <a16:creationId xmlns:a16="http://schemas.microsoft.com/office/drawing/2014/main" id="{37A16DC6-B22D-6923-086D-423B7B31E8D1}"/>
              </a:ext>
            </a:extLst>
          </p:cNvPr>
          <p:cNvPicPr>
            <a:picLocks noChangeAspect="1"/>
          </p:cNvPicPr>
          <p:nvPr/>
        </p:nvPicPr>
        <p:blipFill>
          <a:blip r:embed="rId20" cstate="print">
            <a:extLst>
              <a:ext uri="{28A0092B-C50C-407E-A947-70E740481C1C}">
                <a14:useLocalDpi xmlns:a14="http://schemas.microsoft.com/office/drawing/2010/main" val="0"/>
              </a:ext>
            </a:extLst>
          </a:blip>
          <a:srcRect l="5447" t="16844" r="62223" b="27703"/>
          <a:stretch>
            <a:fillRect/>
          </a:stretch>
        </p:blipFill>
        <p:spPr>
          <a:xfrm>
            <a:off x="118469" y="1269348"/>
            <a:ext cx="1054193" cy="1017286"/>
          </a:xfrm>
          <a:prstGeom prst="rect">
            <a:avLst/>
          </a:prstGeom>
        </p:spPr>
      </p:pic>
      <p:pic>
        <p:nvPicPr>
          <p:cNvPr id="55" name="Grafik 54" descr="Ein Bild, das Sport, Tanz, Balance, Schuhwerk enthält.&#10;&#10;KI-generierte Inhalte können fehlerhaft sein.">
            <a:extLst>
              <a:ext uri="{FF2B5EF4-FFF2-40B4-BE49-F238E27FC236}">
                <a16:creationId xmlns:a16="http://schemas.microsoft.com/office/drawing/2014/main" id="{E7D2A543-1AD0-918B-6D23-18E5D14B3446}"/>
              </a:ext>
            </a:extLst>
          </p:cNvPr>
          <p:cNvPicPr>
            <a:picLocks noChangeAspect="1"/>
          </p:cNvPicPr>
          <p:nvPr/>
        </p:nvPicPr>
        <p:blipFill>
          <a:blip r:embed="rId21" cstate="print">
            <a:extLst>
              <a:ext uri="{28A0092B-C50C-407E-A947-70E740481C1C}">
                <a14:useLocalDpi xmlns:a14="http://schemas.microsoft.com/office/drawing/2010/main" val="0"/>
              </a:ext>
            </a:extLst>
          </a:blip>
          <a:srcRect l="45972" t="15142" r="28417" b="24071"/>
          <a:stretch>
            <a:fillRect/>
          </a:stretch>
        </p:blipFill>
        <p:spPr>
          <a:xfrm>
            <a:off x="5120361" y="2708920"/>
            <a:ext cx="975639" cy="1302803"/>
          </a:xfrm>
          <a:prstGeom prst="rect">
            <a:avLst/>
          </a:prstGeom>
        </p:spPr>
      </p:pic>
      <p:sp>
        <p:nvSpPr>
          <p:cNvPr id="56" name="Ellipse 55">
            <a:extLst>
              <a:ext uri="{FF2B5EF4-FFF2-40B4-BE49-F238E27FC236}">
                <a16:creationId xmlns:a16="http://schemas.microsoft.com/office/drawing/2014/main" id="{BBDEFD72-B49A-F1C9-93F1-66030599A47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C666F204-4AF2-1D9B-B1F8-340A69241CC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sp>
        <p:nvSpPr>
          <p:cNvPr id="62" name="Textfeld 113">
            <a:extLst>
              <a:ext uri="{FF2B5EF4-FFF2-40B4-BE49-F238E27FC236}">
                <a16:creationId xmlns:a16="http://schemas.microsoft.com/office/drawing/2014/main" id="{360F90E6-B00D-624F-17A9-E80E872B821A}"/>
              </a:ext>
            </a:extLst>
          </p:cNvPr>
          <p:cNvSpPr txBox="1"/>
          <p:nvPr/>
        </p:nvSpPr>
        <p:spPr bwMode="auto">
          <a:xfrm>
            <a:off x="8292215" y="3429000"/>
            <a:ext cx="2136576" cy="369332"/>
          </a:xfrm>
          <a:prstGeom prst="rect">
            <a:avLst/>
          </a:prstGeom>
          <a:noFill/>
        </p:spPr>
        <p:txBody>
          <a:bodyPr wrap="square" rtlCol="0">
            <a:spAutoFit/>
          </a:bodyPr>
          <a:lstStyle/>
          <a:p>
            <a:pPr>
              <a:defRPr/>
            </a:pPr>
            <a:r>
              <a:rPr lang="de-DE" b="1" dirty="0">
                <a:solidFill>
                  <a:schemeClr val="accent5">
                    <a:lumMod val="75000"/>
                  </a:schemeClr>
                </a:solidFill>
              </a:rPr>
              <a:t>Sprung - tief</a:t>
            </a:r>
            <a:endParaRPr b="1" dirty="0"/>
          </a:p>
        </p:txBody>
      </p:sp>
      <p:pic>
        <p:nvPicPr>
          <p:cNvPr id="63" name="Grafik 62" descr="Ein Bild, das Schuhwerk, Kleidung, Person enthält.&#10;&#10;KI-generierte Inhalte können fehlerhaft sein.">
            <a:extLst>
              <a:ext uri="{FF2B5EF4-FFF2-40B4-BE49-F238E27FC236}">
                <a16:creationId xmlns:a16="http://schemas.microsoft.com/office/drawing/2014/main" id="{9F8FD024-F449-DD63-02AE-43F6338E0180}"/>
              </a:ext>
            </a:extLst>
          </p:cNvPr>
          <p:cNvPicPr>
            <a:picLocks noChangeAspect="1"/>
          </p:cNvPicPr>
          <p:nvPr/>
        </p:nvPicPr>
        <p:blipFill>
          <a:blip r:embed="rId22" cstate="print">
            <a:extLst>
              <a:ext uri="{28A0092B-C50C-407E-A947-70E740481C1C}">
                <a14:useLocalDpi xmlns:a14="http://schemas.microsoft.com/office/drawing/2010/main" val="0"/>
              </a:ext>
            </a:extLst>
          </a:blip>
          <a:srcRect l="17822" t="6573" r="9904" b="6616"/>
          <a:stretch>
            <a:fillRect/>
          </a:stretch>
        </p:blipFill>
        <p:spPr bwMode="auto">
          <a:xfrm>
            <a:off x="8260300" y="3925151"/>
            <a:ext cx="430353" cy="925677"/>
          </a:xfrm>
          <a:prstGeom prst="rect">
            <a:avLst/>
          </a:prstGeom>
        </p:spPr>
      </p:pic>
      <p:cxnSp>
        <p:nvCxnSpPr>
          <p:cNvPr id="6" name="Gerade Verbindung mit Pfeil 5">
            <a:extLst>
              <a:ext uri="{FF2B5EF4-FFF2-40B4-BE49-F238E27FC236}">
                <a16:creationId xmlns:a16="http://schemas.microsoft.com/office/drawing/2014/main" id="{BFDAF1A7-EFC2-477D-A952-5843E9EC745A}"/>
              </a:ext>
            </a:extLst>
          </p:cNvPr>
          <p:cNvCxnSpPr/>
          <p:nvPr/>
        </p:nvCxnSpPr>
        <p:spPr bwMode="auto">
          <a:xfrm>
            <a:off x="6528048" y="3212976"/>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feld 14">
            <a:extLst>
              <a:ext uri="{FF2B5EF4-FFF2-40B4-BE49-F238E27FC236}">
                <a16:creationId xmlns:a16="http://schemas.microsoft.com/office/drawing/2014/main" id="{DAAE59B0-ABD5-4952-8CB6-134E2A6796DB}"/>
              </a:ext>
            </a:extLst>
          </p:cNvPr>
          <p:cNvSpPr txBox="1"/>
          <p:nvPr/>
        </p:nvSpPr>
        <p:spPr bwMode="auto">
          <a:xfrm>
            <a:off x="1633263" y="2754177"/>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5                 6            7             8</a:t>
            </a:r>
            <a:endParaRPr sz="1600" b="1" dirty="0"/>
          </a:p>
          <a:p>
            <a:pPr>
              <a:defRPr/>
            </a:pPr>
            <a:r>
              <a:rPr lang="de-DE" sz="1600" dirty="0"/>
              <a:t>(L  vor        R vor      L seit      R ran)</a:t>
            </a:r>
            <a:endParaRPr sz="1600" dirty="0"/>
          </a:p>
        </p:txBody>
      </p:sp>
      <p:sp>
        <p:nvSpPr>
          <p:cNvPr id="10" name="Textfeld 9">
            <a:extLst>
              <a:ext uri="{FF2B5EF4-FFF2-40B4-BE49-F238E27FC236}">
                <a16:creationId xmlns:a16="http://schemas.microsoft.com/office/drawing/2014/main" id="{B3E9C73A-F604-4D2A-9D68-64F494DBAF3A}"/>
              </a:ext>
            </a:extLst>
          </p:cNvPr>
          <p:cNvSpPr txBox="1"/>
          <p:nvPr/>
        </p:nvSpPr>
        <p:spPr bwMode="auto">
          <a:xfrm flipH="1">
            <a:off x="2854644" y="4216107"/>
            <a:ext cx="217020" cy="369332"/>
          </a:xfrm>
          <a:prstGeom prst="rect">
            <a:avLst/>
          </a:prstGeom>
          <a:noFill/>
        </p:spPr>
        <p:txBody>
          <a:bodyPr wrap="square" rtlCol="0">
            <a:spAutoFit/>
          </a:bodyPr>
          <a:lstStyle/>
          <a:p>
            <a:r>
              <a:rPr lang="de-DE" sz="1800" b="1" dirty="0">
                <a:solidFill>
                  <a:schemeClr val="bg1"/>
                </a:solidFill>
              </a:rPr>
              <a:t>1</a:t>
            </a:r>
            <a:endParaRPr lang="de-DE" dirty="0">
              <a:solidFill>
                <a:schemeClr val="bg1"/>
              </a:solidFill>
            </a:endParaRPr>
          </a:p>
        </p:txBody>
      </p:sp>
      <p:sp>
        <p:nvSpPr>
          <p:cNvPr id="68" name="Textfeld 67">
            <a:extLst>
              <a:ext uri="{FF2B5EF4-FFF2-40B4-BE49-F238E27FC236}">
                <a16:creationId xmlns:a16="http://schemas.microsoft.com/office/drawing/2014/main" id="{160DCD4B-EF16-4F8A-82C6-1E57D194D281}"/>
              </a:ext>
            </a:extLst>
          </p:cNvPr>
          <p:cNvSpPr txBox="1"/>
          <p:nvPr/>
        </p:nvSpPr>
        <p:spPr bwMode="auto">
          <a:xfrm flipH="1">
            <a:off x="2433878" y="3491714"/>
            <a:ext cx="217020" cy="369332"/>
          </a:xfrm>
          <a:prstGeom prst="rect">
            <a:avLst/>
          </a:prstGeom>
          <a:noFill/>
        </p:spPr>
        <p:txBody>
          <a:bodyPr wrap="square" rtlCol="0">
            <a:spAutoFit/>
          </a:bodyPr>
          <a:lstStyle/>
          <a:p>
            <a:r>
              <a:rPr lang="de-DE" dirty="0">
                <a:solidFill>
                  <a:schemeClr val="bg1"/>
                </a:solidFill>
              </a:rPr>
              <a:t>2</a:t>
            </a:r>
          </a:p>
        </p:txBody>
      </p:sp>
      <p:sp>
        <p:nvSpPr>
          <p:cNvPr id="69" name="Textfeld 68">
            <a:extLst>
              <a:ext uri="{FF2B5EF4-FFF2-40B4-BE49-F238E27FC236}">
                <a16:creationId xmlns:a16="http://schemas.microsoft.com/office/drawing/2014/main" id="{103A149E-E118-44B6-A1FB-E150BA42229C}"/>
              </a:ext>
            </a:extLst>
          </p:cNvPr>
          <p:cNvSpPr txBox="1"/>
          <p:nvPr/>
        </p:nvSpPr>
        <p:spPr bwMode="auto">
          <a:xfrm flipH="1">
            <a:off x="3936741" y="3457990"/>
            <a:ext cx="217020" cy="369332"/>
          </a:xfrm>
          <a:prstGeom prst="rect">
            <a:avLst/>
          </a:prstGeom>
          <a:noFill/>
        </p:spPr>
        <p:txBody>
          <a:bodyPr wrap="square" rtlCol="0">
            <a:spAutoFit/>
          </a:bodyPr>
          <a:lstStyle/>
          <a:p>
            <a:r>
              <a:rPr lang="de-DE" dirty="0">
                <a:solidFill>
                  <a:schemeClr val="bg1"/>
                </a:solidFill>
              </a:rPr>
              <a:t>3</a:t>
            </a:r>
          </a:p>
        </p:txBody>
      </p:sp>
      <p:sp>
        <p:nvSpPr>
          <p:cNvPr id="70" name="Textfeld 69">
            <a:extLst>
              <a:ext uri="{FF2B5EF4-FFF2-40B4-BE49-F238E27FC236}">
                <a16:creationId xmlns:a16="http://schemas.microsoft.com/office/drawing/2014/main" id="{77F00BEF-1097-4CA4-9BAC-9CD733AE745C}"/>
              </a:ext>
            </a:extLst>
          </p:cNvPr>
          <p:cNvSpPr txBox="1"/>
          <p:nvPr/>
        </p:nvSpPr>
        <p:spPr bwMode="auto">
          <a:xfrm flipH="1">
            <a:off x="3646732" y="3466272"/>
            <a:ext cx="217020" cy="369332"/>
          </a:xfrm>
          <a:prstGeom prst="rect">
            <a:avLst/>
          </a:prstGeom>
          <a:noFill/>
        </p:spPr>
        <p:txBody>
          <a:bodyPr wrap="square" rtlCol="0">
            <a:spAutoFit/>
          </a:bodyPr>
          <a:lstStyle/>
          <a:p>
            <a:r>
              <a:rPr lang="de-DE" dirty="0">
                <a:solidFill>
                  <a:schemeClr val="bg1"/>
                </a:solidFill>
              </a:rPr>
              <a:t>4</a:t>
            </a:r>
          </a:p>
        </p:txBody>
      </p:sp>
      <p:sp>
        <p:nvSpPr>
          <p:cNvPr id="72" name="Textfeld 71">
            <a:extLst>
              <a:ext uri="{FF2B5EF4-FFF2-40B4-BE49-F238E27FC236}">
                <a16:creationId xmlns:a16="http://schemas.microsoft.com/office/drawing/2014/main" id="{BB7D77F4-00B5-4928-A1ED-95774F604417}"/>
              </a:ext>
            </a:extLst>
          </p:cNvPr>
          <p:cNvSpPr txBox="1"/>
          <p:nvPr/>
        </p:nvSpPr>
        <p:spPr bwMode="auto">
          <a:xfrm flipH="1">
            <a:off x="3570138" y="2121327"/>
            <a:ext cx="217020" cy="369332"/>
          </a:xfrm>
          <a:prstGeom prst="rect">
            <a:avLst/>
          </a:prstGeom>
          <a:noFill/>
        </p:spPr>
        <p:txBody>
          <a:bodyPr wrap="square" rtlCol="0">
            <a:spAutoFit/>
          </a:bodyPr>
          <a:lstStyle/>
          <a:p>
            <a:r>
              <a:rPr lang="de-DE" dirty="0">
                <a:solidFill>
                  <a:schemeClr val="bg1"/>
                </a:solidFill>
              </a:rPr>
              <a:t>5</a:t>
            </a:r>
          </a:p>
        </p:txBody>
      </p:sp>
      <p:sp>
        <p:nvSpPr>
          <p:cNvPr id="73" name="Textfeld 72">
            <a:extLst>
              <a:ext uri="{FF2B5EF4-FFF2-40B4-BE49-F238E27FC236}">
                <a16:creationId xmlns:a16="http://schemas.microsoft.com/office/drawing/2014/main" id="{FCCBB2CA-C49A-45F2-BB5C-DF173FA6C68D}"/>
              </a:ext>
            </a:extLst>
          </p:cNvPr>
          <p:cNvSpPr txBox="1"/>
          <p:nvPr/>
        </p:nvSpPr>
        <p:spPr bwMode="auto">
          <a:xfrm flipH="1">
            <a:off x="4111096" y="1401342"/>
            <a:ext cx="217020" cy="369332"/>
          </a:xfrm>
          <a:prstGeom prst="rect">
            <a:avLst/>
          </a:prstGeom>
          <a:noFill/>
        </p:spPr>
        <p:txBody>
          <a:bodyPr wrap="square" rtlCol="0">
            <a:spAutoFit/>
          </a:bodyPr>
          <a:lstStyle/>
          <a:p>
            <a:r>
              <a:rPr lang="de-DE" dirty="0">
                <a:solidFill>
                  <a:schemeClr val="bg1"/>
                </a:solidFill>
              </a:rPr>
              <a:t>6</a:t>
            </a:r>
          </a:p>
        </p:txBody>
      </p:sp>
      <p:sp>
        <p:nvSpPr>
          <p:cNvPr id="74" name="Textfeld 73">
            <a:extLst>
              <a:ext uri="{FF2B5EF4-FFF2-40B4-BE49-F238E27FC236}">
                <a16:creationId xmlns:a16="http://schemas.microsoft.com/office/drawing/2014/main" id="{1BC30920-7046-4BD8-BB72-900EB2A7F4EB}"/>
              </a:ext>
            </a:extLst>
          </p:cNvPr>
          <p:cNvSpPr txBox="1"/>
          <p:nvPr/>
        </p:nvSpPr>
        <p:spPr bwMode="auto">
          <a:xfrm flipH="1">
            <a:off x="2232397" y="1428413"/>
            <a:ext cx="217020" cy="369332"/>
          </a:xfrm>
          <a:prstGeom prst="rect">
            <a:avLst/>
          </a:prstGeom>
          <a:noFill/>
        </p:spPr>
        <p:txBody>
          <a:bodyPr wrap="square" rtlCol="0">
            <a:spAutoFit/>
          </a:bodyPr>
          <a:lstStyle/>
          <a:p>
            <a:r>
              <a:rPr lang="de-DE" dirty="0">
                <a:solidFill>
                  <a:schemeClr val="bg1"/>
                </a:solidFill>
              </a:rPr>
              <a:t>7</a:t>
            </a:r>
          </a:p>
        </p:txBody>
      </p:sp>
      <p:sp>
        <p:nvSpPr>
          <p:cNvPr id="76" name="Textfeld 75">
            <a:extLst>
              <a:ext uri="{FF2B5EF4-FFF2-40B4-BE49-F238E27FC236}">
                <a16:creationId xmlns:a16="http://schemas.microsoft.com/office/drawing/2014/main" id="{FFD3F040-E407-4448-AEB7-D5F3FB8A053D}"/>
              </a:ext>
            </a:extLst>
          </p:cNvPr>
          <p:cNvSpPr txBox="1"/>
          <p:nvPr/>
        </p:nvSpPr>
        <p:spPr bwMode="auto">
          <a:xfrm flipH="1">
            <a:off x="2525925" y="1435043"/>
            <a:ext cx="217020" cy="369332"/>
          </a:xfrm>
          <a:prstGeom prst="rect">
            <a:avLst/>
          </a:prstGeom>
          <a:noFill/>
        </p:spPr>
        <p:txBody>
          <a:bodyPr wrap="square" rtlCol="0">
            <a:spAutoFit/>
          </a:bodyPr>
          <a:lstStyle/>
          <a:p>
            <a:r>
              <a:rPr lang="de-DE" dirty="0">
                <a:solidFill>
                  <a:schemeClr val="bg1"/>
                </a:solidFill>
              </a:rPr>
              <a:t>8</a:t>
            </a:r>
          </a:p>
        </p:txBody>
      </p:sp>
      <p:sp>
        <p:nvSpPr>
          <p:cNvPr id="15" name="Textfeld 14">
            <a:extLst>
              <a:ext uri="{FF2B5EF4-FFF2-40B4-BE49-F238E27FC236}">
                <a16:creationId xmlns:a16="http://schemas.microsoft.com/office/drawing/2014/main" id="{310330C0-3896-4474-BF96-3F72C75B79B7}"/>
              </a:ext>
            </a:extLst>
          </p:cNvPr>
          <p:cNvSpPr txBox="1"/>
          <p:nvPr/>
        </p:nvSpPr>
        <p:spPr bwMode="auto">
          <a:xfrm>
            <a:off x="3102275" y="1556792"/>
            <a:ext cx="499269" cy="246221"/>
          </a:xfrm>
          <a:prstGeom prst="rect">
            <a:avLst/>
          </a:prstGeom>
          <a:noFill/>
        </p:spPr>
        <p:txBody>
          <a:bodyPr wrap="square" rtlCol="0">
            <a:spAutoFit/>
          </a:bodyPr>
          <a:lstStyle/>
          <a:p>
            <a:r>
              <a:rPr lang="de-DE" sz="1000" b="1" dirty="0" err="1"/>
              <a:t>slide</a:t>
            </a:r>
            <a:endParaRPr lang="de-DE" sz="1000" b="1" dirty="0"/>
          </a:p>
        </p:txBody>
      </p:sp>
      <p:sp>
        <p:nvSpPr>
          <p:cNvPr id="78" name="Textfeld 77">
            <a:extLst>
              <a:ext uri="{FF2B5EF4-FFF2-40B4-BE49-F238E27FC236}">
                <a16:creationId xmlns:a16="http://schemas.microsoft.com/office/drawing/2014/main" id="{92FDC6B0-D5D1-4945-88F9-1979CE670BBA}"/>
              </a:ext>
            </a:extLst>
          </p:cNvPr>
          <p:cNvSpPr txBox="1"/>
          <p:nvPr/>
        </p:nvSpPr>
        <p:spPr bwMode="auto">
          <a:xfrm>
            <a:off x="2950697" y="3632748"/>
            <a:ext cx="499269" cy="246221"/>
          </a:xfrm>
          <a:prstGeom prst="rect">
            <a:avLst/>
          </a:prstGeom>
          <a:noFill/>
        </p:spPr>
        <p:txBody>
          <a:bodyPr wrap="square" rtlCol="0">
            <a:spAutoFit/>
          </a:bodyPr>
          <a:lstStyle/>
          <a:p>
            <a:r>
              <a:rPr lang="de-DE" sz="1000" b="1" dirty="0" err="1"/>
              <a:t>slide</a:t>
            </a:r>
            <a:endParaRPr lang="de-DE" sz="1000" b="1" dirty="0"/>
          </a:p>
        </p:txBody>
      </p:sp>
      <p:cxnSp>
        <p:nvCxnSpPr>
          <p:cNvPr id="79" name="Gerade Verbindung mit Pfeil 78">
            <a:extLst>
              <a:ext uri="{FF2B5EF4-FFF2-40B4-BE49-F238E27FC236}">
                <a16:creationId xmlns:a16="http://schemas.microsoft.com/office/drawing/2014/main" id="{B685CD36-AEE8-4081-B836-863FF522E604}"/>
              </a:ext>
            </a:extLst>
          </p:cNvPr>
          <p:cNvCxnSpPr/>
          <p:nvPr/>
        </p:nvCxnSpPr>
        <p:spPr bwMode="auto">
          <a:xfrm>
            <a:off x="596243" y="5301208"/>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4" name="Grafik 53">
            <a:extLst>
              <a:ext uri="{FF2B5EF4-FFF2-40B4-BE49-F238E27FC236}">
                <a16:creationId xmlns:a16="http://schemas.microsoft.com/office/drawing/2014/main" id="{AB7A3D77-E99F-4384-A4C9-8FD5B428623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1269943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8" name="Textfeld 55">
            <a:extLst>
              <a:ext uri="{FF2B5EF4-FFF2-40B4-BE49-F238E27FC236}">
                <a16:creationId xmlns:a16="http://schemas.microsoft.com/office/drawing/2014/main" id="{605B6AE1-D45D-4602-A5BD-3A41BA0A732A}"/>
              </a:ext>
            </a:extLst>
          </p:cNvPr>
          <p:cNvSpPr txBox="1"/>
          <p:nvPr/>
        </p:nvSpPr>
        <p:spPr bwMode="auto">
          <a:xfrm>
            <a:off x="6845931" y="5445224"/>
            <a:ext cx="1928319"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6.8 Zählzeiten</a:t>
            </a:r>
            <a:endParaRPr dirty="0"/>
          </a:p>
        </p:txBody>
      </p:sp>
      <p:sp>
        <p:nvSpPr>
          <p:cNvPr id="2144485477" name="Rechteck 5"/>
          <p:cNvSpPr/>
          <p:nvPr/>
        </p:nvSpPr>
        <p:spPr bwMode="auto">
          <a:xfrm rot="5400000">
            <a:off x="1862104" y="681581"/>
            <a:ext cx="4370257" cy="5112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48861719" name="Rechteck 85"/>
          <p:cNvSpPr/>
          <p:nvPr/>
        </p:nvSpPr>
        <p:spPr bwMode="auto">
          <a:xfrm rot="5400000">
            <a:off x="6689625" y="1233656"/>
            <a:ext cx="4370252" cy="4008424"/>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128998389" name="Textfeld 113"/>
          <p:cNvSpPr txBox="1"/>
          <p:nvPr/>
        </p:nvSpPr>
        <p:spPr bwMode="auto">
          <a:xfrm>
            <a:off x="1513446" y="1139367"/>
            <a:ext cx="4582554" cy="523220"/>
          </a:xfrm>
          <a:prstGeom prst="rect">
            <a:avLst/>
          </a:prstGeom>
          <a:noFill/>
        </p:spPr>
        <p:txBody>
          <a:bodyPr wrap="square" rtlCol="0">
            <a:spAutoFit/>
          </a:bodyPr>
          <a:lstStyle/>
          <a:p>
            <a:pPr>
              <a:defRPr/>
            </a:pPr>
            <a:r>
              <a:rPr lang="de-DE" sz="1400" b="1" dirty="0" err="1">
                <a:solidFill>
                  <a:srgbClr val="0070C0"/>
                </a:solidFill>
              </a:rPr>
              <a:t>Sixstepvariation</a:t>
            </a:r>
            <a:r>
              <a:rPr lang="de-DE" sz="1400" dirty="0">
                <a:solidFill>
                  <a:srgbClr val="0070C0"/>
                </a:solidFill>
              </a:rPr>
              <a:t>: </a:t>
            </a:r>
            <a:br>
              <a:rPr lang="de-DE" sz="1400" dirty="0">
                <a:solidFill>
                  <a:srgbClr val="0070C0"/>
                </a:solidFill>
              </a:rPr>
            </a:br>
            <a:r>
              <a:rPr lang="de-DE" sz="1400" dirty="0">
                <a:solidFill>
                  <a:srgbClr val="0070C0"/>
                </a:solidFill>
              </a:rPr>
              <a:t>2 Durchläufe für 360 Grad Drehung (von hinten betrachtet)</a:t>
            </a:r>
            <a:endParaRPr sz="1400" dirty="0">
              <a:solidFill>
                <a:srgbClr val="0070C0"/>
              </a:solidFill>
            </a:endParaRPr>
          </a:p>
        </p:txBody>
      </p:sp>
      <p:sp>
        <p:nvSpPr>
          <p:cNvPr id="2048104078" name="Titel 3"/>
          <p:cNvSpPr txBox="1"/>
          <p:nvPr/>
        </p:nvSpPr>
        <p:spPr bwMode="auto">
          <a:xfrm>
            <a:off x="271310" y="5871882"/>
            <a:ext cx="5608664" cy="86948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934363165" name="Textfeld 1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19</a:t>
            </a:r>
            <a:endParaRPr b="1" dirty="0"/>
          </a:p>
        </p:txBody>
      </p:sp>
      <p:sp>
        <p:nvSpPr>
          <p:cNvPr id="7" name="Textfeld 38">
            <a:extLst>
              <a:ext uri="{FF2B5EF4-FFF2-40B4-BE49-F238E27FC236}">
                <a16:creationId xmlns:a16="http://schemas.microsoft.com/office/drawing/2014/main" id="{05076547-6DCE-E147-6596-833DE6374E99}"/>
              </a:ext>
            </a:extLst>
          </p:cNvPr>
          <p:cNvSpPr txBox="1"/>
          <p:nvPr/>
        </p:nvSpPr>
        <p:spPr bwMode="auto">
          <a:xfrm>
            <a:off x="1513446" y="4789422"/>
            <a:ext cx="5044491" cy="523220"/>
          </a:xfrm>
          <a:prstGeom prst="rect">
            <a:avLst/>
          </a:prstGeom>
          <a:noFill/>
        </p:spPr>
        <p:txBody>
          <a:bodyPr wrap="square" rtlCol="0">
            <a:spAutoFit/>
          </a:bodyPr>
          <a:lstStyle/>
          <a:p>
            <a:pPr>
              <a:defRPr/>
            </a:pPr>
            <a:r>
              <a:rPr lang="de-DE" sz="1400" b="1" dirty="0">
                <a:solidFill>
                  <a:srgbClr val="0070C0"/>
                </a:solidFill>
              </a:rPr>
              <a:t>      3 R übersetzen             + L rück ¼ Wendung        4 R dazu - Stütz</a:t>
            </a:r>
          </a:p>
          <a:p>
            <a:pPr>
              <a:defRPr/>
            </a:pPr>
            <a:r>
              <a:rPr lang="de-DE" sz="1400" b="1" dirty="0">
                <a:solidFill>
                  <a:srgbClr val="0070C0"/>
                </a:solidFill>
              </a:rPr>
              <a:t>   </a:t>
            </a:r>
            <a:r>
              <a:rPr lang="de-DE" sz="1400" b="1" dirty="0">
                <a:solidFill>
                  <a:schemeClr val="accent5">
                    <a:lumMod val="40000"/>
                    <a:lumOff val="60000"/>
                  </a:schemeClr>
                </a:solidFill>
              </a:rPr>
              <a:t>  (7                                          +                                 8) </a:t>
            </a:r>
          </a:p>
        </p:txBody>
      </p:sp>
      <p:sp>
        <p:nvSpPr>
          <p:cNvPr id="8" name="Textfeld 113">
            <a:extLst>
              <a:ext uri="{FF2B5EF4-FFF2-40B4-BE49-F238E27FC236}">
                <a16:creationId xmlns:a16="http://schemas.microsoft.com/office/drawing/2014/main" id="{76ECD352-CED5-A548-1721-45F2E0A9A1B2}"/>
              </a:ext>
            </a:extLst>
          </p:cNvPr>
          <p:cNvSpPr txBox="1"/>
          <p:nvPr/>
        </p:nvSpPr>
        <p:spPr bwMode="auto">
          <a:xfrm>
            <a:off x="7085089" y="1342844"/>
            <a:ext cx="973381" cy="307777"/>
          </a:xfrm>
          <a:prstGeom prst="rect">
            <a:avLst/>
          </a:prstGeom>
          <a:noFill/>
        </p:spPr>
        <p:txBody>
          <a:bodyPr wrap="square" rtlCol="0">
            <a:spAutoFit/>
          </a:bodyPr>
          <a:lstStyle/>
          <a:p>
            <a:pPr>
              <a:defRPr/>
            </a:pPr>
            <a:r>
              <a:rPr lang="de-DE" sz="1400" b="1" dirty="0">
                <a:solidFill>
                  <a:srgbClr val="0070C0"/>
                </a:solidFill>
              </a:rPr>
              <a:t>Abschluss:</a:t>
            </a:r>
          </a:p>
        </p:txBody>
      </p:sp>
      <p:sp>
        <p:nvSpPr>
          <p:cNvPr id="9" name="Textfeld 14">
            <a:extLst>
              <a:ext uri="{FF2B5EF4-FFF2-40B4-BE49-F238E27FC236}">
                <a16:creationId xmlns:a16="http://schemas.microsoft.com/office/drawing/2014/main" id="{618848A0-2CD6-6B70-3B2D-95DC078CD326}"/>
              </a:ext>
            </a:extLst>
          </p:cNvPr>
          <p:cNvSpPr txBox="1"/>
          <p:nvPr/>
        </p:nvSpPr>
        <p:spPr bwMode="auto">
          <a:xfrm>
            <a:off x="7391344" y="4754154"/>
            <a:ext cx="3439225"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5 R             6  L                            7 R            8      </a:t>
            </a:r>
          </a:p>
          <a:p>
            <a:pPr>
              <a:defRPr/>
            </a:pPr>
            <a:r>
              <a:rPr lang="de-DE" sz="1400" b="1" dirty="0">
                <a:solidFill>
                  <a:srgbClr val="0070C0"/>
                </a:solidFill>
              </a:rPr>
              <a:t>Schritt        ran für Drehung    auf            steh</a:t>
            </a:r>
          </a:p>
        </p:txBody>
      </p:sp>
      <p:sp>
        <p:nvSpPr>
          <p:cNvPr id="3" name="Rechteck 2">
            <a:extLst>
              <a:ext uri="{FF2B5EF4-FFF2-40B4-BE49-F238E27FC236}">
                <a16:creationId xmlns:a16="http://schemas.microsoft.com/office/drawing/2014/main" id="{062CD5DE-C9E1-B560-C3F0-DE710273AF70}"/>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CA78B8D5-8AA4-8B6A-925F-4038E7FBB4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pic>
        <p:nvPicPr>
          <p:cNvPr id="4" name="Grafik 3" descr="Ein Bild, das Sport, Balance, körperliche Fitness, Knie enthält.&#10;&#10;KI-generierte Inhalte können fehlerhaft sein.">
            <a:extLst>
              <a:ext uri="{FF2B5EF4-FFF2-40B4-BE49-F238E27FC236}">
                <a16:creationId xmlns:a16="http://schemas.microsoft.com/office/drawing/2014/main" id="{6E556214-0FB4-25B0-948C-2EB14A2B14EA}"/>
              </a:ext>
            </a:extLst>
          </p:cNvPr>
          <p:cNvPicPr>
            <a:picLocks noChangeAspect="1"/>
          </p:cNvPicPr>
          <p:nvPr/>
        </p:nvPicPr>
        <p:blipFill>
          <a:blip r:embed="rId3" cstate="print">
            <a:extLst>
              <a:ext uri="{28A0092B-C50C-407E-A947-70E740481C1C}">
                <a14:useLocalDpi xmlns:a14="http://schemas.microsoft.com/office/drawing/2010/main" val="0"/>
              </a:ext>
            </a:extLst>
          </a:blip>
          <a:srcRect l="5963" t="20242" r="2782" b="14790"/>
          <a:stretch>
            <a:fillRect/>
          </a:stretch>
        </p:blipFill>
        <p:spPr>
          <a:xfrm rot="4954934">
            <a:off x="1657565" y="2087477"/>
            <a:ext cx="1217956" cy="541302"/>
          </a:xfrm>
          <a:prstGeom prst="rect">
            <a:avLst/>
          </a:prstGeom>
        </p:spPr>
      </p:pic>
      <p:pic>
        <p:nvPicPr>
          <p:cNvPr id="14" name="Grafik 13" descr="Ein Bild, das Säugetier enthält.&#10;&#10;KI-generierte Inhalte können fehlerhaft sein.">
            <a:extLst>
              <a:ext uri="{FF2B5EF4-FFF2-40B4-BE49-F238E27FC236}">
                <a16:creationId xmlns:a16="http://schemas.microsoft.com/office/drawing/2014/main" id="{53A9F728-CD50-4D2A-316B-DB541F521B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582971">
            <a:off x="3486347" y="2037713"/>
            <a:ext cx="840222" cy="709902"/>
          </a:xfrm>
          <a:prstGeom prst="rect">
            <a:avLst/>
          </a:prstGeom>
        </p:spPr>
      </p:pic>
      <p:pic>
        <p:nvPicPr>
          <p:cNvPr id="16" name="Grafik 15" descr="Ein Bild, das Balance, Knie, Yoga, Hüfte enthält.&#10;&#10;KI-generierte Inhalte können fehlerhaft sein.">
            <a:extLst>
              <a:ext uri="{FF2B5EF4-FFF2-40B4-BE49-F238E27FC236}">
                <a16:creationId xmlns:a16="http://schemas.microsoft.com/office/drawing/2014/main" id="{2778F2B1-E518-348F-2140-4E2ADBEA1EE1}"/>
              </a:ext>
            </a:extLst>
          </p:cNvPr>
          <p:cNvPicPr>
            <a:picLocks noChangeAspect="1"/>
          </p:cNvPicPr>
          <p:nvPr/>
        </p:nvPicPr>
        <p:blipFill>
          <a:blip r:embed="rId5" cstate="print">
            <a:extLst>
              <a:ext uri="{28A0092B-C50C-407E-A947-70E740481C1C}">
                <a14:useLocalDpi xmlns:a14="http://schemas.microsoft.com/office/drawing/2010/main" val="0"/>
              </a:ext>
            </a:extLst>
          </a:blip>
          <a:srcRect l="16647" t="5797" r="8217" b="9970"/>
          <a:stretch>
            <a:fillRect/>
          </a:stretch>
        </p:blipFill>
        <p:spPr>
          <a:xfrm rot="4974759">
            <a:off x="5297351" y="1736086"/>
            <a:ext cx="560279" cy="1013210"/>
          </a:xfrm>
          <a:prstGeom prst="rect">
            <a:avLst/>
          </a:prstGeom>
        </p:spPr>
      </p:pic>
      <p:pic>
        <p:nvPicPr>
          <p:cNvPr id="18" name="Grafik 17">
            <a:extLst>
              <a:ext uri="{FF2B5EF4-FFF2-40B4-BE49-F238E27FC236}">
                <a16:creationId xmlns:a16="http://schemas.microsoft.com/office/drawing/2014/main" id="{1B1323B9-CA38-C558-DC22-72E0138F94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608423">
            <a:off x="1994273" y="3714496"/>
            <a:ext cx="668838" cy="1004990"/>
          </a:xfrm>
          <a:prstGeom prst="rect">
            <a:avLst/>
          </a:prstGeom>
        </p:spPr>
      </p:pic>
      <p:pic>
        <p:nvPicPr>
          <p:cNvPr id="20" name="Grafik 19" descr="Ein Bild, das Balance, körperliche Fitness, Knie, Hüfte enthält.&#10;&#10;KI-generierte Inhalte können fehlerhaft sein.">
            <a:extLst>
              <a:ext uri="{FF2B5EF4-FFF2-40B4-BE49-F238E27FC236}">
                <a16:creationId xmlns:a16="http://schemas.microsoft.com/office/drawing/2014/main" id="{CF0D99B4-87FB-5FB2-493D-1AEEF54552A4}"/>
              </a:ext>
            </a:extLst>
          </p:cNvPr>
          <p:cNvPicPr>
            <a:picLocks noChangeAspect="1"/>
          </p:cNvPicPr>
          <p:nvPr/>
        </p:nvPicPr>
        <p:blipFill>
          <a:blip r:embed="rId7" cstate="print">
            <a:extLst>
              <a:ext uri="{28A0092B-C50C-407E-A947-70E740481C1C}">
                <a14:useLocalDpi xmlns:a14="http://schemas.microsoft.com/office/drawing/2010/main" val="0"/>
              </a:ext>
            </a:extLst>
          </a:blip>
          <a:srcRect l="6714" t="7677" r="4902" b="8603"/>
          <a:stretch>
            <a:fillRect/>
          </a:stretch>
        </p:blipFill>
        <p:spPr>
          <a:xfrm rot="4685644">
            <a:off x="3507871" y="3766379"/>
            <a:ext cx="859937" cy="686696"/>
          </a:xfrm>
          <a:prstGeom prst="rect">
            <a:avLst/>
          </a:prstGeom>
        </p:spPr>
      </p:pic>
      <p:pic>
        <p:nvPicPr>
          <p:cNvPr id="22" name="Grafik 21" descr="Ein Bild, das körperliche Fitness, Knie, Balance, Yoga enthält.&#10;&#10;KI-generierte Inhalte können fehlerhaft sein.">
            <a:extLst>
              <a:ext uri="{FF2B5EF4-FFF2-40B4-BE49-F238E27FC236}">
                <a16:creationId xmlns:a16="http://schemas.microsoft.com/office/drawing/2014/main" id="{A40F3E31-5660-81B9-175F-6F4BCCDF5FC6}"/>
              </a:ext>
            </a:extLst>
          </p:cNvPr>
          <p:cNvPicPr>
            <a:picLocks noChangeAspect="1"/>
          </p:cNvPicPr>
          <p:nvPr/>
        </p:nvPicPr>
        <p:blipFill>
          <a:blip r:embed="rId8" cstate="print">
            <a:extLst>
              <a:ext uri="{28A0092B-C50C-407E-A947-70E740481C1C}">
                <a14:useLocalDpi xmlns:a14="http://schemas.microsoft.com/office/drawing/2010/main" val="0"/>
              </a:ext>
            </a:extLst>
          </a:blip>
          <a:srcRect l="2087" t="10587" r="4008" b="5536"/>
          <a:stretch>
            <a:fillRect/>
          </a:stretch>
        </p:blipFill>
        <p:spPr>
          <a:xfrm rot="5129350">
            <a:off x="4986919" y="3738585"/>
            <a:ext cx="1075104" cy="678036"/>
          </a:xfrm>
          <a:prstGeom prst="rect">
            <a:avLst/>
          </a:prstGeom>
        </p:spPr>
      </p:pic>
      <p:pic>
        <p:nvPicPr>
          <p:cNvPr id="5" name="Grafik 4" descr="Ein Bild, das Sport, Balance, Knie, körperliche Fitness enthält.&#10;&#10;KI-generierte Inhalte können fehlerhaft sein.">
            <a:extLst>
              <a:ext uri="{FF2B5EF4-FFF2-40B4-BE49-F238E27FC236}">
                <a16:creationId xmlns:a16="http://schemas.microsoft.com/office/drawing/2014/main" id="{0A3DA0D9-1B7F-4969-20ED-BA6F1DAD0C74}"/>
              </a:ext>
            </a:extLst>
          </p:cNvPr>
          <p:cNvPicPr>
            <a:picLocks noChangeAspect="1"/>
          </p:cNvPicPr>
          <p:nvPr/>
        </p:nvPicPr>
        <p:blipFill>
          <a:blip r:embed="rId9" cstate="print">
            <a:extLst>
              <a:ext uri="{28A0092B-C50C-407E-A947-70E740481C1C}">
                <a14:useLocalDpi xmlns:a14="http://schemas.microsoft.com/office/drawing/2010/main" val="0"/>
              </a:ext>
            </a:extLst>
          </a:blip>
          <a:srcRect l="5013" t="7946" r="5777" b="9367"/>
          <a:stretch>
            <a:fillRect/>
          </a:stretch>
        </p:blipFill>
        <p:spPr bwMode="auto">
          <a:xfrm rot="4216137">
            <a:off x="117386" y="2071220"/>
            <a:ext cx="1110642" cy="910651"/>
          </a:xfrm>
          <a:prstGeom prst="rect">
            <a:avLst/>
          </a:prstGeom>
        </p:spPr>
      </p:pic>
      <p:sp>
        <p:nvSpPr>
          <p:cNvPr id="17" name="Textfeld 56">
            <a:extLst>
              <a:ext uri="{FF2B5EF4-FFF2-40B4-BE49-F238E27FC236}">
                <a16:creationId xmlns:a16="http://schemas.microsoft.com/office/drawing/2014/main" id="{9B51B42C-249E-5A0B-056E-F1828E056ED5}"/>
              </a:ext>
            </a:extLst>
          </p:cNvPr>
          <p:cNvSpPr txBox="1"/>
          <p:nvPr/>
        </p:nvSpPr>
        <p:spPr bwMode="auto">
          <a:xfrm>
            <a:off x="140459" y="1497038"/>
            <a:ext cx="897720" cy="523220"/>
          </a:xfrm>
          <a:prstGeom prst="rect">
            <a:avLst/>
          </a:prstGeom>
          <a:noFill/>
        </p:spPr>
        <p:txBody>
          <a:bodyPr wrap="square" rtlCol="0">
            <a:spAutoFit/>
          </a:bodyPr>
          <a:lstStyle/>
          <a:p>
            <a:pPr>
              <a:defRPr/>
            </a:pPr>
            <a:r>
              <a:rPr lang="de-DE" sz="1400" b="1" dirty="0">
                <a:solidFill>
                  <a:srgbClr val="0070C0"/>
                </a:solidFill>
              </a:rPr>
              <a:t>Start im Stütz</a:t>
            </a:r>
            <a:endParaRPr sz="1400" dirty="0">
              <a:solidFill>
                <a:srgbClr val="0070C0"/>
              </a:solidFill>
            </a:endParaRPr>
          </a:p>
        </p:txBody>
      </p:sp>
      <p:sp>
        <p:nvSpPr>
          <p:cNvPr id="19" name="Ellipse 18">
            <a:extLst>
              <a:ext uri="{FF2B5EF4-FFF2-40B4-BE49-F238E27FC236}">
                <a16:creationId xmlns:a16="http://schemas.microsoft.com/office/drawing/2014/main" id="{26D73531-8727-FE15-78EC-1E8B9963070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38910080-8E7A-39EC-DA32-DDCFCAB3F01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grpSp>
        <p:nvGrpSpPr>
          <p:cNvPr id="54" name="Gruppieren 53">
            <a:extLst>
              <a:ext uri="{FF2B5EF4-FFF2-40B4-BE49-F238E27FC236}">
                <a16:creationId xmlns:a16="http://schemas.microsoft.com/office/drawing/2014/main" id="{B80BD054-FB80-4720-B1F3-A1C45420AAC5}"/>
              </a:ext>
            </a:extLst>
          </p:cNvPr>
          <p:cNvGrpSpPr/>
          <p:nvPr/>
        </p:nvGrpSpPr>
        <p:grpSpPr>
          <a:xfrm>
            <a:off x="7019423" y="1769993"/>
            <a:ext cx="3681629" cy="1487986"/>
            <a:chOff x="6970561" y="1772816"/>
            <a:chExt cx="3681629" cy="1487986"/>
          </a:xfrm>
        </p:grpSpPr>
        <p:sp>
          <p:nvSpPr>
            <p:cNvPr id="10" name="Textfeld 38">
              <a:extLst>
                <a:ext uri="{FF2B5EF4-FFF2-40B4-BE49-F238E27FC236}">
                  <a16:creationId xmlns:a16="http://schemas.microsoft.com/office/drawing/2014/main" id="{F8844E2A-AF3D-71BF-680A-524F97FAEF2B}"/>
                </a:ext>
              </a:extLst>
            </p:cNvPr>
            <p:cNvSpPr txBox="1"/>
            <p:nvPr/>
          </p:nvSpPr>
          <p:spPr bwMode="auto">
            <a:xfrm>
              <a:off x="6970561" y="2737582"/>
              <a:ext cx="3681629" cy="523220"/>
            </a:xfrm>
            <a:prstGeom prst="rect">
              <a:avLst/>
            </a:prstGeom>
            <a:noFill/>
          </p:spPr>
          <p:txBody>
            <a:bodyPr wrap="square" rtlCol="0">
              <a:spAutoFit/>
            </a:bodyPr>
            <a:lstStyle/>
            <a:p>
              <a:pPr>
                <a:defRPr/>
              </a:pPr>
              <a:r>
                <a:rPr lang="de-DE" sz="1400" b="1" dirty="0">
                  <a:solidFill>
                    <a:srgbClr val="0070C0"/>
                  </a:solidFill>
                </a:rPr>
                <a:t>        1                2                   3                       4</a:t>
              </a:r>
            </a:p>
            <a:p>
              <a:pPr>
                <a:defRPr/>
              </a:pPr>
              <a:r>
                <a:rPr lang="de-DE" sz="1400" b="1" dirty="0">
                  <a:solidFill>
                    <a:srgbClr val="0070C0"/>
                  </a:solidFill>
                </a:rPr>
                <a:t>    Hocke        hoch        Spring auf             zu</a:t>
              </a:r>
              <a:endParaRPr sz="1400" b="1" dirty="0">
                <a:solidFill>
                  <a:srgbClr val="0070C0"/>
                </a:solidFill>
              </a:endParaRPr>
            </a:p>
          </p:txBody>
        </p:sp>
        <p:pic>
          <p:nvPicPr>
            <p:cNvPr id="23" name="Grafik 22" descr="Ein Bild, das Säugetier, Spielzeug, Stoff enthält.&#10;&#10;KI-generierte Inhalte können fehlerhaft sein.">
              <a:extLst>
                <a:ext uri="{FF2B5EF4-FFF2-40B4-BE49-F238E27FC236}">
                  <a16:creationId xmlns:a16="http://schemas.microsoft.com/office/drawing/2014/main" id="{855FC59A-1743-F8BB-6A41-B74F84A6898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rot="14315200">
              <a:off x="7104112" y="2005273"/>
              <a:ext cx="654401" cy="631639"/>
            </a:xfrm>
            <a:prstGeom prst="rect">
              <a:avLst/>
            </a:prstGeom>
          </p:spPr>
        </p:pic>
        <p:pic>
          <p:nvPicPr>
            <p:cNvPr id="2" name="Grafik 1" descr="Ein Bild, das Schuhwerk, Kleidung, Person enthält.&#10;&#10;KI-generierte Inhalte können fehlerhaft sein.">
              <a:extLst>
                <a:ext uri="{FF2B5EF4-FFF2-40B4-BE49-F238E27FC236}">
                  <a16:creationId xmlns:a16="http://schemas.microsoft.com/office/drawing/2014/main" id="{B8A613FF-1AFA-DCFB-F77B-21423FD2452E}"/>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8041911" y="1783243"/>
              <a:ext cx="430353" cy="925677"/>
            </a:xfrm>
            <a:prstGeom prst="rect">
              <a:avLst/>
            </a:prstGeom>
          </p:spPr>
        </p:pic>
        <p:pic>
          <p:nvPicPr>
            <p:cNvPr id="24" name="Grafik 23" descr="Ein Bild, das Schuhwerk, körperliche Fitness, Tanz, Frau enthält.&#10;&#10;KI-generierte Inhalte können fehlerhaft sein.">
              <a:extLst>
                <a:ext uri="{FF2B5EF4-FFF2-40B4-BE49-F238E27FC236}">
                  <a16:creationId xmlns:a16="http://schemas.microsoft.com/office/drawing/2014/main" id="{2886B832-04C1-1822-6623-7541E087DD13}"/>
                </a:ext>
              </a:extLst>
            </p:cNvPr>
            <p:cNvPicPr>
              <a:picLocks noChangeAspect="1"/>
            </p:cNvPicPr>
            <p:nvPr/>
          </p:nvPicPr>
          <p:blipFill>
            <a:blip r:embed="rId12" cstate="print">
              <a:extLst>
                <a:ext uri="{28A0092B-C50C-407E-A947-70E740481C1C}">
                  <a14:useLocalDpi xmlns:a14="http://schemas.microsoft.com/office/drawing/2010/main" val="0"/>
                </a:ext>
              </a:extLst>
            </a:blip>
            <a:srcRect l="32635" t="9304" r="57048" b="35405"/>
            <a:stretch>
              <a:fillRect/>
            </a:stretch>
          </p:blipFill>
          <p:spPr bwMode="auto">
            <a:xfrm>
              <a:off x="9918406" y="1772816"/>
              <a:ext cx="354058" cy="1067543"/>
            </a:xfrm>
            <a:prstGeom prst="rect">
              <a:avLst/>
            </a:prstGeom>
          </p:spPr>
        </p:pic>
        <p:pic>
          <p:nvPicPr>
            <p:cNvPr id="36" name="Grafik 35" descr="Ein Bild, das Schuhwerk, Mode enthält.&#10;&#10;KI-generierte Inhalte können fehlerhaft sein.">
              <a:extLst>
                <a:ext uri="{FF2B5EF4-FFF2-40B4-BE49-F238E27FC236}">
                  <a16:creationId xmlns:a16="http://schemas.microsoft.com/office/drawing/2014/main" id="{D650B247-9E42-95C1-3158-D87E6E894DBE}"/>
                </a:ext>
              </a:extLst>
            </p:cNvPr>
            <p:cNvPicPr>
              <a:picLocks noChangeAspect="1"/>
            </p:cNvPicPr>
            <p:nvPr/>
          </p:nvPicPr>
          <p:blipFill>
            <a:blip r:embed="rId13" cstate="print">
              <a:extLst>
                <a:ext uri="{28A0092B-C50C-407E-A947-70E740481C1C}">
                  <a14:useLocalDpi xmlns:a14="http://schemas.microsoft.com/office/drawing/2010/main" val="0"/>
                </a:ext>
              </a:extLst>
            </a:blip>
            <a:srcRect l="39255" t="21494" r="47011" b="34482"/>
            <a:stretch>
              <a:fillRect/>
            </a:stretch>
          </p:blipFill>
          <p:spPr>
            <a:xfrm>
              <a:off x="8818747" y="1791185"/>
              <a:ext cx="533399" cy="961957"/>
            </a:xfrm>
            <a:prstGeom prst="rect">
              <a:avLst/>
            </a:prstGeom>
          </p:spPr>
        </p:pic>
      </p:grpSp>
      <p:sp>
        <p:nvSpPr>
          <p:cNvPr id="44" name="Textfeld 113">
            <a:extLst>
              <a:ext uri="{FF2B5EF4-FFF2-40B4-BE49-F238E27FC236}">
                <a16:creationId xmlns:a16="http://schemas.microsoft.com/office/drawing/2014/main" id="{5D7CE72A-B03A-774B-5FF1-5B3DBC5E0591}"/>
              </a:ext>
            </a:extLst>
          </p:cNvPr>
          <p:cNvSpPr txBox="1"/>
          <p:nvPr/>
        </p:nvSpPr>
        <p:spPr bwMode="auto">
          <a:xfrm>
            <a:off x="7311401" y="3448322"/>
            <a:ext cx="3139315" cy="307777"/>
          </a:xfrm>
          <a:prstGeom prst="rect">
            <a:avLst/>
          </a:prstGeom>
          <a:noFill/>
        </p:spPr>
        <p:txBody>
          <a:bodyPr wrap="square" rtlCol="0">
            <a:spAutoFit/>
          </a:bodyPr>
          <a:lstStyle/>
          <a:p>
            <a:pPr>
              <a:defRPr/>
            </a:pPr>
            <a:r>
              <a:rPr lang="de-DE" sz="1400" b="1" dirty="0">
                <a:solidFill>
                  <a:srgbClr val="0070C0"/>
                </a:solidFill>
              </a:rPr>
              <a:t>Schrittdrehung </a:t>
            </a:r>
            <a:r>
              <a:rPr lang="de-DE" sz="1400" dirty="0">
                <a:solidFill>
                  <a:schemeClr val="accent5">
                    <a:lumMod val="75000"/>
                  </a:schemeClr>
                </a:solidFill>
              </a:rPr>
              <a:t>(von vorne betrachtet)</a:t>
            </a:r>
            <a:endParaRPr lang="de-DE" sz="1400" b="1" dirty="0">
              <a:solidFill>
                <a:srgbClr val="0070C0"/>
              </a:solidFill>
            </a:endParaRPr>
          </a:p>
        </p:txBody>
      </p:sp>
      <p:sp>
        <p:nvSpPr>
          <p:cNvPr id="6" name="Textfeld 14">
            <a:extLst>
              <a:ext uri="{FF2B5EF4-FFF2-40B4-BE49-F238E27FC236}">
                <a16:creationId xmlns:a16="http://schemas.microsoft.com/office/drawing/2014/main" id="{93BFDD80-1FDA-5AFA-B475-5847F1E2CCAA}"/>
              </a:ext>
            </a:extLst>
          </p:cNvPr>
          <p:cNvSpPr txBox="1"/>
          <p:nvPr/>
        </p:nvSpPr>
        <p:spPr bwMode="auto">
          <a:xfrm>
            <a:off x="1600877" y="2969513"/>
            <a:ext cx="4869627"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1   L kreuzen                     + R ran                   2   ¼ Wendung auf   </a:t>
            </a:r>
          </a:p>
          <a:p>
            <a:pPr>
              <a:defRPr/>
            </a:pPr>
            <a:r>
              <a:rPr lang="de-DE" sz="1400" b="1" dirty="0">
                <a:solidFill>
                  <a:srgbClr val="0070C0"/>
                </a:solidFill>
              </a:rPr>
              <a:t>    </a:t>
            </a:r>
            <a:r>
              <a:rPr lang="de-DE" sz="1400" b="1" dirty="0">
                <a:solidFill>
                  <a:schemeClr val="accent5">
                    <a:lumMod val="40000"/>
                    <a:lumOff val="60000"/>
                  </a:schemeClr>
                </a:solidFill>
              </a:rPr>
              <a:t>(5   </a:t>
            </a:r>
            <a:r>
              <a:rPr lang="de-DE" sz="1400" b="1" dirty="0" err="1">
                <a:solidFill>
                  <a:schemeClr val="accent5">
                    <a:lumMod val="40000"/>
                    <a:lumOff val="60000"/>
                  </a:schemeClr>
                </a:solidFill>
              </a:rPr>
              <a:t>Wdh</a:t>
            </a:r>
            <a:r>
              <a:rPr lang="de-DE" sz="1400" b="1" dirty="0">
                <a:solidFill>
                  <a:schemeClr val="accent5">
                    <a:lumMod val="40000"/>
                    <a:lumOff val="60000"/>
                  </a:schemeClr>
                </a:solidFill>
              </a:rPr>
              <a:t>.                                       +                   6)</a:t>
            </a:r>
          </a:p>
        </p:txBody>
      </p:sp>
      <p:cxnSp>
        <p:nvCxnSpPr>
          <p:cNvPr id="47" name="Gerade Verbindung mit Pfeil 46">
            <a:extLst>
              <a:ext uri="{FF2B5EF4-FFF2-40B4-BE49-F238E27FC236}">
                <a16:creationId xmlns:a16="http://schemas.microsoft.com/office/drawing/2014/main" id="{6AABFDE4-628B-496B-8D74-580A1A53CC7C}"/>
              </a:ext>
            </a:extLst>
          </p:cNvPr>
          <p:cNvCxnSpPr>
            <a:cxnSpLocks/>
          </p:cNvCxnSpPr>
          <p:nvPr/>
        </p:nvCxnSpPr>
        <p:spPr bwMode="auto">
          <a:xfrm>
            <a:off x="1018718" y="3140968"/>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a:extLst>
              <a:ext uri="{FF2B5EF4-FFF2-40B4-BE49-F238E27FC236}">
                <a16:creationId xmlns:a16="http://schemas.microsoft.com/office/drawing/2014/main" id="{E12B85E1-9EAB-40C5-9E42-359200BCA416}"/>
              </a:ext>
            </a:extLst>
          </p:cNvPr>
          <p:cNvCxnSpPr>
            <a:cxnSpLocks/>
          </p:cNvCxnSpPr>
          <p:nvPr/>
        </p:nvCxnSpPr>
        <p:spPr bwMode="auto">
          <a:xfrm flipV="1">
            <a:off x="6470504" y="4729790"/>
            <a:ext cx="0" cy="2787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a:extLst>
              <a:ext uri="{FF2B5EF4-FFF2-40B4-BE49-F238E27FC236}">
                <a16:creationId xmlns:a16="http://schemas.microsoft.com/office/drawing/2014/main" id="{D2F3D3A9-C0BC-4061-8297-E81B42C80811}"/>
              </a:ext>
            </a:extLst>
          </p:cNvPr>
          <p:cNvCxnSpPr>
            <a:cxnSpLocks/>
          </p:cNvCxnSpPr>
          <p:nvPr/>
        </p:nvCxnSpPr>
        <p:spPr bwMode="auto">
          <a:xfrm>
            <a:off x="6557937" y="2840359"/>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uppieren 54">
            <a:extLst>
              <a:ext uri="{FF2B5EF4-FFF2-40B4-BE49-F238E27FC236}">
                <a16:creationId xmlns:a16="http://schemas.microsoft.com/office/drawing/2014/main" id="{EBCFDCF8-93DE-484F-9D57-E1D9B85DA3DC}"/>
              </a:ext>
            </a:extLst>
          </p:cNvPr>
          <p:cNvGrpSpPr/>
          <p:nvPr/>
        </p:nvGrpSpPr>
        <p:grpSpPr>
          <a:xfrm>
            <a:off x="7076998" y="3693779"/>
            <a:ext cx="3684518" cy="997270"/>
            <a:chOff x="6947986" y="3789040"/>
            <a:chExt cx="3684518" cy="997270"/>
          </a:xfrm>
        </p:grpSpPr>
        <p:pic>
          <p:nvPicPr>
            <p:cNvPr id="30" name="Grafik 29" descr="Ein Bild, das Silhouette enthält.&#10;&#10;KI-generierte Inhalte können fehlerhaft sein.">
              <a:extLst>
                <a:ext uri="{FF2B5EF4-FFF2-40B4-BE49-F238E27FC236}">
                  <a16:creationId xmlns:a16="http://schemas.microsoft.com/office/drawing/2014/main" id="{C5BF517B-85F6-B644-F33C-C861A2E11974}"/>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20969331">
              <a:off x="8598498" y="4216175"/>
              <a:ext cx="181073" cy="400829"/>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BCBC218F-4774-7928-33FE-DBCC53CE0FA5}"/>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7032336">
              <a:off x="7116982" y="4224197"/>
              <a:ext cx="181073" cy="400829"/>
            </a:xfrm>
            <a:prstGeom prst="rect">
              <a:avLst/>
            </a:prstGeom>
          </p:spPr>
        </p:pic>
        <p:pic>
          <p:nvPicPr>
            <p:cNvPr id="33" name="Grafik 32" descr="Ein Bild, das Silhouette enthält.&#10;&#10;KI-generierte Inhalte können fehlerhaft sein.">
              <a:extLst>
                <a:ext uri="{FF2B5EF4-FFF2-40B4-BE49-F238E27FC236}">
                  <a16:creationId xmlns:a16="http://schemas.microsoft.com/office/drawing/2014/main" id="{440DF99E-C711-0152-E81A-E5CEE7C6A961}"/>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209601">
              <a:off x="8279060" y="4132355"/>
              <a:ext cx="278647" cy="535084"/>
            </a:xfrm>
            <a:prstGeom prst="rect">
              <a:avLst/>
            </a:prstGeom>
          </p:spPr>
        </p:pic>
        <p:pic>
          <p:nvPicPr>
            <p:cNvPr id="34" name="Grafik 33" descr="Ein Bild, das Schuhwerk, Kleidung, Person enthält.&#10;&#10;KI-generierte Inhalte können fehlerhaft sein.">
              <a:extLst>
                <a:ext uri="{FF2B5EF4-FFF2-40B4-BE49-F238E27FC236}">
                  <a16:creationId xmlns:a16="http://schemas.microsoft.com/office/drawing/2014/main" id="{2E1118CF-A1E8-2C27-BAFE-8CA3AF603EC2}"/>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10202151" y="3789040"/>
              <a:ext cx="430353" cy="925677"/>
            </a:xfrm>
            <a:prstGeom prst="rect">
              <a:avLst/>
            </a:prstGeom>
          </p:spPr>
        </p:pic>
        <p:sp>
          <p:nvSpPr>
            <p:cNvPr id="42" name="Bogen 41">
              <a:extLst>
                <a:ext uri="{FF2B5EF4-FFF2-40B4-BE49-F238E27FC236}">
                  <a16:creationId xmlns:a16="http://schemas.microsoft.com/office/drawing/2014/main" id="{8105CA2C-EA77-DFC8-3959-A1D1048A4331}"/>
                </a:ext>
              </a:extLst>
            </p:cNvPr>
            <p:cNvSpPr/>
            <p:nvPr/>
          </p:nvSpPr>
          <p:spPr bwMode="auto">
            <a:xfrm rot="9148341">
              <a:off x="6947986" y="4079802"/>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3" name="Bogen 42">
              <a:extLst>
                <a:ext uri="{FF2B5EF4-FFF2-40B4-BE49-F238E27FC236}">
                  <a16:creationId xmlns:a16="http://schemas.microsoft.com/office/drawing/2014/main" id="{0D9A9B48-198A-26DA-93EF-B277F2AF8EEE}"/>
                </a:ext>
              </a:extLst>
            </p:cNvPr>
            <p:cNvSpPr/>
            <p:nvPr/>
          </p:nvSpPr>
          <p:spPr bwMode="auto">
            <a:xfrm>
              <a:off x="8221653" y="4005064"/>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1" name="Grafik 70" descr="Ein Bild, das Silhouette enthält.&#10;&#10;KI-generierte Inhalte können fehlerhaft sein.">
              <a:extLst>
                <a:ext uri="{FF2B5EF4-FFF2-40B4-BE49-F238E27FC236}">
                  <a16:creationId xmlns:a16="http://schemas.microsoft.com/office/drawing/2014/main" id="{2BD25AD2-A380-4094-98EE-A5489994B9DB}"/>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7509350" y="4169299"/>
              <a:ext cx="278647" cy="535084"/>
            </a:xfrm>
            <a:prstGeom prst="rect">
              <a:avLst/>
            </a:prstGeom>
          </p:spPr>
        </p:pic>
        <p:sp>
          <p:nvSpPr>
            <p:cNvPr id="72" name="Bogen 71">
              <a:extLst>
                <a:ext uri="{FF2B5EF4-FFF2-40B4-BE49-F238E27FC236}">
                  <a16:creationId xmlns:a16="http://schemas.microsoft.com/office/drawing/2014/main" id="{AF427455-98DD-483B-B027-42296B12A964}"/>
                </a:ext>
              </a:extLst>
            </p:cNvPr>
            <p:cNvSpPr/>
            <p:nvPr/>
          </p:nvSpPr>
          <p:spPr bwMode="auto">
            <a:xfrm rot="9148341">
              <a:off x="8161174" y="4133691"/>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3" name="Grafik 72" descr="Ein Bild, das Silhouette enthält.&#10;&#10;KI-generierte Inhalte können fehlerhaft sein.">
              <a:extLst>
                <a:ext uri="{FF2B5EF4-FFF2-40B4-BE49-F238E27FC236}">
                  <a16:creationId xmlns:a16="http://schemas.microsoft.com/office/drawing/2014/main" id="{60714CC3-00FE-483D-A1E8-6031CDC08CB3}"/>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1430371">
              <a:off x="9271211" y="4299159"/>
              <a:ext cx="198412" cy="400829"/>
            </a:xfrm>
            <a:prstGeom prst="rect">
              <a:avLst/>
            </a:prstGeom>
          </p:spPr>
        </p:pic>
        <p:pic>
          <p:nvPicPr>
            <p:cNvPr id="74" name="Grafik 73" descr="Ein Bild, das Silhouette enthält.&#10;&#10;KI-generierte Inhalte können fehlerhaft sein.">
              <a:extLst>
                <a:ext uri="{FF2B5EF4-FFF2-40B4-BE49-F238E27FC236}">
                  <a16:creationId xmlns:a16="http://schemas.microsoft.com/office/drawing/2014/main" id="{A00DB70C-0D10-4773-8717-63D1305D3223}"/>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9739685" y="4251878"/>
              <a:ext cx="278647" cy="527973"/>
            </a:xfrm>
            <a:prstGeom prst="rect">
              <a:avLst/>
            </a:prstGeom>
          </p:spPr>
        </p:pic>
      </p:grpSp>
      <p:sp>
        <p:nvSpPr>
          <p:cNvPr id="77" name="Textfeld 55">
            <a:extLst>
              <a:ext uri="{FF2B5EF4-FFF2-40B4-BE49-F238E27FC236}">
                <a16:creationId xmlns:a16="http://schemas.microsoft.com/office/drawing/2014/main" id="{09841685-1D8B-48AD-95CE-37FEBD948974}"/>
              </a:ext>
            </a:extLst>
          </p:cNvPr>
          <p:cNvSpPr txBox="1"/>
          <p:nvPr/>
        </p:nvSpPr>
        <p:spPr bwMode="auto">
          <a:xfrm>
            <a:off x="1377939" y="5458065"/>
            <a:ext cx="1894983" cy="369332"/>
          </a:xfrm>
          <a:prstGeom prst="rect">
            <a:avLst/>
          </a:prstGeom>
          <a:noFill/>
        </p:spPr>
        <p:txBody>
          <a:bodyPr wrap="square" rtlCol="0">
            <a:spAutoFit/>
          </a:bodyPr>
          <a:lstStyle/>
          <a:p>
            <a:pPr>
              <a:defRPr/>
            </a:pPr>
            <a:r>
              <a:rPr lang="de-DE" b="1" dirty="0">
                <a:solidFill>
                  <a:schemeClr val="accent5">
                    <a:lumMod val="75000"/>
                  </a:schemeClr>
                </a:solidFill>
              </a:rPr>
              <a:t>5.8 Zählzeiten</a:t>
            </a:r>
            <a:endParaRPr dirty="0"/>
          </a:p>
        </p:txBody>
      </p:sp>
      <p:sp>
        <p:nvSpPr>
          <p:cNvPr id="79" name="Textfeld 125">
            <a:extLst>
              <a:ext uri="{FF2B5EF4-FFF2-40B4-BE49-F238E27FC236}">
                <a16:creationId xmlns:a16="http://schemas.microsoft.com/office/drawing/2014/main" id="{E66D7784-BD8E-411D-96DD-1F0D779E106D}"/>
              </a:ext>
            </a:extLst>
          </p:cNvPr>
          <p:cNvSpPr txBox="1"/>
          <p:nvPr/>
        </p:nvSpPr>
        <p:spPr bwMode="auto">
          <a:xfrm>
            <a:off x="1387701" y="5858032"/>
            <a:ext cx="5350974" cy="646331"/>
          </a:xfrm>
          <a:prstGeom prst="rect">
            <a:avLst/>
          </a:prstGeom>
          <a:solidFill>
            <a:schemeClr val="bg1"/>
          </a:solidFill>
        </p:spPr>
        <p:txBody>
          <a:bodyPr wrap="square">
            <a:spAutoFit/>
          </a:bodyPr>
          <a:lstStyle/>
          <a:p>
            <a:pPr>
              <a:defRPr/>
            </a:pPr>
            <a:r>
              <a:rPr lang="de-DE" b="1" dirty="0">
                <a:solidFill>
                  <a:srgbClr val="000000"/>
                </a:solidFill>
                <a:latin typeface="Aptos" panose="020B0004020202020204" pitchFamily="34" charset="0"/>
              </a:rPr>
              <a:t>Den Bewegungsablauf in der Gesamtgruppe oder Kleingruppen üben, bis er sicher getanzt werden kann. </a:t>
            </a:r>
            <a:endParaRPr dirty="0">
              <a:latin typeface="Aptos" panose="020B0004020202020204" pitchFamily="34" charset="0"/>
            </a:endParaRPr>
          </a:p>
        </p:txBody>
      </p:sp>
      <p:pic>
        <p:nvPicPr>
          <p:cNvPr id="49" name="Grafik 48">
            <a:extLst>
              <a:ext uri="{FF2B5EF4-FFF2-40B4-BE49-F238E27FC236}">
                <a16:creationId xmlns:a16="http://schemas.microsoft.com/office/drawing/2014/main" id="{4C00E4AD-A10F-4012-9BBD-C1D121D53DE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3071664" y="908720"/>
            <a:ext cx="2448272" cy="1938992"/>
          </a:xfrm>
          <a:prstGeom prst="rect">
            <a:avLst/>
          </a:prstGeom>
          <a:solidFill>
            <a:schemeClr val="accent4">
              <a:lumMod val="20000"/>
              <a:lumOff val="80000"/>
            </a:schemeClr>
          </a:solidFill>
        </p:spPr>
        <p:txBody>
          <a:bodyPr wrap="square">
            <a:spAutoFit/>
          </a:bodyPr>
          <a:lstStyle/>
          <a:p>
            <a:r>
              <a:rPr lang="de-DE" sz="2400" b="1" dirty="0">
                <a:latin typeface="Aptos" panose="020B0004020202020204"/>
              </a:rPr>
              <a:t>Bewegungsablauf</a:t>
            </a:r>
          </a:p>
          <a:p>
            <a:endParaRPr lang="de-DE" sz="2400" b="1" dirty="0">
              <a:latin typeface="Aptos" panose="020B0004020202020204"/>
            </a:endParaRPr>
          </a:p>
          <a:p>
            <a:r>
              <a:rPr lang="de-DE" sz="2400" b="1" dirty="0">
                <a:latin typeface="Aptos" panose="020B0004020202020204"/>
              </a:rPr>
              <a:t>Umgestaltung +</a:t>
            </a:r>
          </a:p>
          <a:p>
            <a:endParaRPr lang="de-DE" sz="2400" b="1" dirty="0">
              <a:latin typeface="Aptos" panose="020B0004020202020204"/>
            </a:endParaRPr>
          </a:p>
          <a:p>
            <a:r>
              <a:rPr lang="de-DE" sz="2400" b="1">
                <a:latin typeface="Aptos" panose="020B0004020202020204"/>
              </a:rPr>
              <a:t>Präsentation</a:t>
            </a:r>
            <a:endParaRPr lang="de-DE" sz="2400" b="1" dirty="0">
              <a:latin typeface="Aptos" panose="020B0004020202020204"/>
            </a:endParaRP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chemeClr val="accent4"/>
          </a:solidFill>
        </p:spPr>
        <p:txBody>
          <a:bodyPr wrap="square" rtlCol="0">
            <a:spAutoFit/>
          </a:bodyPr>
          <a:lstStyle/>
          <a:p>
            <a:r>
              <a:rPr lang="de-DE" sz="3200" b="1" dirty="0">
                <a:latin typeface="Aptos" panose="020B0004020202020204"/>
              </a:rPr>
              <a:t>		VR Move 		Unterrichtseinheit 5        Karten  20 - 21</a:t>
            </a:r>
          </a:p>
        </p:txBody>
      </p:sp>
      <p:sp>
        <p:nvSpPr>
          <p:cNvPr id="9" name="Ellipse 8">
            <a:extLst>
              <a:ext uri="{FF2B5EF4-FFF2-40B4-BE49-F238E27FC236}">
                <a16:creationId xmlns:a16="http://schemas.microsoft.com/office/drawing/2014/main" id="{852CBC0B-C423-4568-A75C-00A84090E8F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1E824D0B-1A1D-4523-816D-FC726470F4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10629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1439789330" name="Gruppieren 9"/>
          <p:cNvGrpSpPr/>
          <p:nvPr/>
        </p:nvGrpSpPr>
        <p:grpSpPr bwMode="auto">
          <a:xfrm>
            <a:off x="472327" y="1512694"/>
            <a:ext cx="1118680" cy="465156"/>
            <a:chOff x="5320636" y="5858353"/>
            <a:chExt cx="2126792" cy="844115"/>
          </a:xfrm>
        </p:grpSpPr>
        <p:sp>
          <p:nvSpPr>
            <p:cNvPr id="11" name="Multiplikationszeichen 10"/>
            <p:cNvSpPr/>
            <p:nvPr/>
          </p:nvSpPr>
          <p:spPr bwMode="auto">
            <a:xfrm>
              <a:off x="5320636" y="6251501"/>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Multiplikationszeichen 11"/>
            <p:cNvSpPr/>
            <p:nvPr/>
          </p:nvSpPr>
          <p:spPr bwMode="auto">
            <a:xfrm>
              <a:off x="5752684"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kationszeichen 12"/>
            <p:cNvSpPr/>
            <p:nvPr/>
          </p:nvSpPr>
          <p:spPr bwMode="auto">
            <a:xfrm>
              <a:off x="6600056"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Multiplikationszeichen 13"/>
            <p:cNvSpPr/>
            <p:nvPr/>
          </p:nvSpPr>
          <p:spPr bwMode="auto">
            <a:xfrm>
              <a:off x="6112724" y="6237312"/>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5" name="Multiplikationszeichen 14"/>
            <p:cNvSpPr/>
            <p:nvPr/>
          </p:nvSpPr>
          <p:spPr bwMode="auto">
            <a:xfrm>
              <a:off x="7032104" y="621839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8" name="Gruppieren 7">
            <a:extLst>
              <a:ext uri="{FF2B5EF4-FFF2-40B4-BE49-F238E27FC236}">
                <a16:creationId xmlns:a16="http://schemas.microsoft.com/office/drawing/2014/main" id="{2AC55A0C-7A8B-7084-244A-21FADF628662}"/>
              </a:ext>
            </a:extLst>
          </p:cNvPr>
          <p:cNvGrpSpPr/>
          <p:nvPr/>
        </p:nvGrpSpPr>
        <p:grpSpPr>
          <a:xfrm>
            <a:off x="472327" y="3875030"/>
            <a:ext cx="1082554" cy="1040597"/>
            <a:chOff x="2423592" y="4293096"/>
            <a:chExt cx="1082554" cy="1040597"/>
          </a:xfrm>
        </p:grpSpPr>
        <p:sp>
          <p:nvSpPr>
            <p:cNvPr id="18" name="Multiplikationszeichen 17"/>
            <p:cNvSpPr/>
            <p:nvPr/>
          </p:nvSpPr>
          <p:spPr bwMode="auto">
            <a:xfrm>
              <a:off x="2855640" y="429309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9" name="Multiplikationszeichen 18"/>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Multiplikationszeichen 19"/>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 name="Multiplikationszeichen 20"/>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 name="Multiplikationszeichen 21"/>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7" name="Gruppieren 6">
            <a:extLst>
              <a:ext uri="{FF2B5EF4-FFF2-40B4-BE49-F238E27FC236}">
                <a16:creationId xmlns:a16="http://schemas.microsoft.com/office/drawing/2014/main" id="{EDB3A5F8-223E-6E30-ADD4-3ED9DA9FC47A}"/>
              </a:ext>
            </a:extLst>
          </p:cNvPr>
          <p:cNvGrpSpPr/>
          <p:nvPr/>
        </p:nvGrpSpPr>
        <p:grpSpPr>
          <a:xfrm>
            <a:off x="2331536" y="4696363"/>
            <a:ext cx="220892" cy="891776"/>
            <a:chOff x="2925214" y="4441917"/>
            <a:chExt cx="220892" cy="891776"/>
          </a:xfrm>
        </p:grpSpPr>
        <p:sp>
          <p:nvSpPr>
            <p:cNvPr id="43841488" name="Multiplikationszeichen 22"/>
            <p:cNvSpPr/>
            <p:nvPr/>
          </p:nvSpPr>
          <p:spPr bwMode="auto">
            <a:xfrm>
              <a:off x="292521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5715471" name="Multiplikationszeichen 24"/>
            <p:cNvSpPr/>
            <p:nvPr/>
          </p:nvSpPr>
          <p:spPr bwMode="auto">
            <a:xfrm>
              <a:off x="2927648" y="460329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nvGrpSpPr>
            <p:cNvPr id="692850408" name="Gruppieren 33"/>
            <p:cNvGrpSpPr/>
            <p:nvPr/>
          </p:nvGrpSpPr>
          <p:grpSpPr bwMode="auto">
            <a:xfrm>
              <a:off x="2925214" y="4441917"/>
              <a:ext cx="218458" cy="715275"/>
              <a:chOff x="6309590" y="5986569"/>
              <a:chExt cx="218458" cy="715275"/>
            </a:xfrm>
          </p:grpSpPr>
          <p:sp>
            <p:nvSpPr>
              <p:cNvPr id="17" name="Multiplikationszeichen 16"/>
              <p:cNvSpPr/>
              <p:nvPr/>
            </p:nvSpPr>
            <p:spPr bwMode="auto">
              <a:xfrm>
                <a:off x="6309590" y="598656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4" name="Multiplikationszeichen 23"/>
              <p:cNvSpPr/>
              <p:nvPr/>
            </p:nvSpPr>
            <p:spPr bwMode="auto">
              <a:xfrm>
                <a:off x="6309590" y="6309320"/>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6" name="Multiplikationszeichen 25"/>
              <p:cNvSpPr/>
              <p:nvPr/>
            </p:nvSpPr>
            <p:spPr bwMode="auto">
              <a:xfrm>
                <a:off x="6309590" y="64533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grpSp>
        <p:nvGrpSpPr>
          <p:cNvPr id="1285058779" name="Gruppieren 34"/>
          <p:cNvGrpSpPr/>
          <p:nvPr/>
        </p:nvGrpSpPr>
        <p:grpSpPr bwMode="auto">
          <a:xfrm>
            <a:off x="1873859" y="2558986"/>
            <a:ext cx="967118" cy="785050"/>
            <a:chOff x="7462935" y="5844787"/>
            <a:chExt cx="967118" cy="785050"/>
          </a:xfrm>
        </p:grpSpPr>
        <p:sp>
          <p:nvSpPr>
            <p:cNvPr id="28" name="Multiplikationszeichen 27"/>
            <p:cNvSpPr/>
            <p:nvPr/>
          </p:nvSpPr>
          <p:spPr bwMode="auto">
            <a:xfrm>
              <a:off x="7462935"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9" name="Multiplikationszeichen 28"/>
            <p:cNvSpPr/>
            <p:nvPr/>
          </p:nvSpPr>
          <p:spPr bwMode="auto">
            <a:xfrm>
              <a:off x="7462935" y="5844787"/>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0" name="Multiplikationszeichen 29"/>
            <p:cNvSpPr/>
            <p:nvPr/>
          </p:nvSpPr>
          <p:spPr bwMode="auto">
            <a:xfrm>
              <a:off x="8211595" y="585045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2" name="Multiplikationszeichen 31"/>
            <p:cNvSpPr/>
            <p:nvPr/>
          </p:nvSpPr>
          <p:spPr bwMode="auto">
            <a:xfrm>
              <a:off x="8207894"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6" name="Gruppieren 5">
            <a:extLst>
              <a:ext uri="{FF2B5EF4-FFF2-40B4-BE49-F238E27FC236}">
                <a16:creationId xmlns:a16="http://schemas.microsoft.com/office/drawing/2014/main" id="{D7FC48AA-BFC1-5A7E-2CD5-88A7613FD8EA}"/>
              </a:ext>
            </a:extLst>
          </p:cNvPr>
          <p:cNvGrpSpPr/>
          <p:nvPr/>
        </p:nvGrpSpPr>
        <p:grpSpPr>
          <a:xfrm>
            <a:off x="3101599" y="5803937"/>
            <a:ext cx="1071907" cy="824573"/>
            <a:chOff x="6610703" y="5445224"/>
            <a:chExt cx="1071907" cy="824573"/>
          </a:xfrm>
        </p:grpSpPr>
        <p:sp>
          <p:nvSpPr>
            <p:cNvPr id="1040868511" name="Multiplikationszeichen 35"/>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54700755" name="Multiplikationszeichen 36"/>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12424959" name="Multiplikationszeichen 37"/>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4264356" name="Multiplikationszeichen 38"/>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32572112" name="Multiplikationszeichen 39"/>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2049154522" name="Textfeld 4"/>
          <p:cNvSpPr txBox="1"/>
          <p:nvPr/>
        </p:nvSpPr>
        <p:spPr bwMode="auto">
          <a:xfrm>
            <a:off x="11136560" y="6453336"/>
            <a:ext cx="1080120" cy="369332"/>
          </a:xfrm>
          <a:prstGeom prst="rect">
            <a:avLst/>
          </a:prstGeom>
          <a:noFill/>
        </p:spPr>
        <p:txBody>
          <a:bodyPr wrap="square" rtlCol="0">
            <a:spAutoFit/>
          </a:bodyPr>
          <a:lstStyle/>
          <a:p>
            <a:pPr>
              <a:defRPr/>
            </a:pPr>
            <a:r>
              <a:rPr lang="de-DE" b="1" dirty="0"/>
              <a:t>Karte 20</a:t>
            </a:r>
            <a:endParaRPr b="1" dirty="0"/>
          </a:p>
        </p:txBody>
      </p:sp>
      <p:sp>
        <p:nvSpPr>
          <p:cNvPr id="3" name="Rechteck 2">
            <a:extLst>
              <a:ext uri="{FF2B5EF4-FFF2-40B4-BE49-F238E27FC236}">
                <a16:creationId xmlns:a16="http://schemas.microsoft.com/office/drawing/2014/main" id="{29DB3CB9-18D7-8CBF-4BC0-269E5F074C22}"/>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8C5DCCC8-CB37-A233-DF0F-4051E96F5E2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Umgestaltung</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7CD77043-74BB-5360-3EA3-645802200A4B}"/>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B99057AA-0635-A185-092E-04F6BF2743B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sp>
        <p:nvSpPr>
          <p:cNvPr id="40" name="Titel 3">
            <a:extLst>
              <a:ext uri="{FF2B5EF4-FFF2-40B4-BE49-F238E27FC236}">
                <a16:creationId xmlns:a16="http://schemas.microsoft.com/office/drawing/2014/main" id="{E7BFA321-4938-4295-9450-920569A123F9}"/>
              </a:ext>
            </a:extLst>
          </p:cNvPr>
          <p:cNvSpPr txBox="1"/>
          <p:nvPr/>
        </p:nvSpPr>
        <p:spPr bwMode="auto">
          <a:xfrm>
            <a:off x="3141247" y="1207218"/>
            <a:ext cx="8211346" cy="436790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dirty="0">
                <a:solidFill>
                  <a:srgbClr val="000000"/>
                </a:solidFill>
                <a:latin typeface="Aptos"/>
              </a:rPr>
              <a:t>1)</a:t>
            </a:r>
            <a:r>
              <a:rPr lang="de-DE" sz="2000" b="1" dirty="0">
                <a:solidFill>
                  <a:srgbClr val="000000"/>
                </a:solidFill>
                <a:latin typeface="Aptos"/>
              </a:rPr>
              <a:t>	</a:t>
            </a:r>
            <a:r>
              <a:rPr lang="de-DE" sz="2000" dirty="0">
                <a:solidFill>
                  <a:srgbClr val="000000"/>
                </a:solidFill>
                <a:latin typeface="Aptos"/>
              </a:rPr>
              <a:t>Probiert verschiedene Möglichkeiten aus, die Räumlichkeit des gelernten Ablaufs zu verändern - Gestaltungskriteriums Raum (siehe Karte 6+22) abwandeln.</a:t>
            </a:r>
            <a:endParaRPr lang="de-DE" sz="1400" dirty="0"/>
          </a:p>
          <a:p>
            <a:pPr marL="457200" indent="-457200">
              <a:buAutoNum type="arabicPlain"/>
              <a:defRPr/>
            </a:pPr>
            <a:endParaRPr lang="de-DE" sz="2000" dirty="0">
              <a:solidFill>
                <a:srgbClr val="000000"/>
              </a:solidFill>
              <a:latin typeface="Aptos"/>
            </a:endParaRPr>
          </a:p>
          <a:p>
            <a:pPr>
              <a:defRPr/>
            </a:pPr>
            <a:r>
              <a:rPr lang="de-DE" sz="2000" b="1" dirty="0">
                <a:solidFill>
                  <a:srgbClr val="000000"/>
                </a:solidFill>
                <a:latin typeface="Aptos"/>
              </a:rPr>
              <a:t>Beispiele: </a:t>
            </a:r>
          </a:p>
          <a:p>
            <a:pPr marL="342900" indent="-342900">
              <a:buFont typeface="Arial" panose="020B0604020202020204" pitchFamily="34" charset="0"/>
              <a:buChar char="•"/>
              <a:defRPr/>
            </a:pPr>
            <a:r>
              <a:rPr lang="de-DE" sz="2000" dirty="0">
                <a:solidFill>
                  <a:srgbClr val="000000"/>
                </a:solidFill>
                <a:latin typeface="Aptos"/>
              </a:rPr>
              <a:t>Die Raum- und Bewegungsrichtung verändern</a:t>
            </a:r>
            <a:endParaRPr lang="de-DE" sz="2000" b="1" dirty="0">
              <a:solidFill>
                <a:srgbClr val="000000"/>
              </a:solidFill>
              <a:latin typeface="Aptos"/>
            </a:endParaRPr>
          </a:p>
          <a:p>
            <a:pPr marL="342900" indent="-342900">
              <a:buFont typeface="Arial" panose="020B0604020202020204" pitchFamily="34" charset="0"/>
              <a:buChar char="•"/>
              <a:defRPr/>
            </a:pPr>
            <a:r>
              <a:rPr lang="de-DE" sz="2000" dirty="0">
                <a:solidFill>
                  <a:srgbClr val="000000"/>
                </a:solidFill>
                <a:latin typeface="Aptos"/>
              </a:rPr>
              <a:t>Bewegungen auf anderen Ebene ausführen</a:t>
            </a:r>
          </a:p>
          <a:p>
            <a:pPr marL="342900" indent="-342900">
              <a:buFont typeface="Arial" panose="020B0604020202020204" pitchFamily="34" charset="0"/>
              <a:buChar char="•"/>
              <a:defRPr/>
            </a:pPr>
            <a:r>
              <a:rPr lang="de-DE" sz="2000" dirty="0">
                <a:solidFill>
                  <a:srgbClr val="000000"/>
                </a:solidFill>
                <a:latin typeface="Aptos"/>
              </a:rPr>
              <a:t>Bewegungen die am Platz getanzt werden in den Raum bewegen und andersherum</a:t>
            </a:r>
          </a:p>
          <a:p>
            <a:pPr>
              <a:defRPr/>
            </a:pPr>
            <a:r>
              <a:rPr lang="de-DE" sz="2000" dirty="0">
                <a:solidFill>
                  <a:srgbClr val="000000"/>
                </a:solidFill>
                <a:latin typeface="Aptos"/>
              </a:rPr>
              <a:t>	</a:t>
            </a:r>
            <a:endParaRPr lang="de-DE" sz="1400" dirty="0"/>
          </a:p>
          <a:p>
            <a:pPr marL="457200" indent="-457200" defTabSz="360000">
              <a:buAutoNum type="arabicParenR" startAt="2"/>
              <a:defRPr/>
            </a:pPr>
            <a:r>
              <a:rPr lang="de-DE" sz="2000" dirty="0">
                <a:solidFill>
                  <a:srgbClr val="000000"/>
                </a:solidFill>
                <a:latin typeface="Aptos"/>
              </a:rPr>
              <a:t>Geht so den Ablauf durch und gestaltet möglichst viele Stellen um. </a:t>
            </a:r>
          </a:p>
          <a:p>
            <a:pPr marL="457200" indent="-457200" defTabSz="360000">
              <a:buAutoNum type="arabicParenR" startAt="2"/>
              <a:defRPr/>
            </a:pPr>
            <a:r>
              <a:rPr lang="de-DE" sz="2000" dirty="0">
                <a:solidFill>
                  <a:srgbClr val="000000"/>
                </a:solidFill>
                <a:latin typeface="Aptos"/>
              </a:rPr>
              <a:t>Legt dabei einen Formationsverlauf für eure Gruppe fest. Entscheidet in welcher Aufstellung ihr startet, wo ihr Plätze wechselt und wie ihr endet. Schaut euch Karte 22 für weitere Beispiele an. </a:t>
            </a:r>
            <a:endParaRPr lang="de-DE" sz="2000" dirty="0">
              <a:latin typeface="Aptos"/>
            </a:endParaRPr>
          </a:p>
        </p:txBody>
      </p:sp>
      <p:grpSp>
        <p:nvGrpSpPr>
          <p:cNvPr id="41" name="Gruppieren 40">
            <a:extLst>
              <a:ext uri="{FF2B5EF4-FFF2-40B4-BE49-F238E27FC236}">
                <a16:creationId xmlns:a16="http://schemas.microsoft.com/office/drawing/2014/main" id="{AF96B645-176C-4D05-845B-32B5BCC2D397}"/>
              </a:ext>
            </a:extLst>
          </p:cNvPr>
          <p:cNvGrpSpPr/>
          <p:nvPr/>
        </p:nvGrpSpPr>
        <p:grpSpPr>
          <a:xfrm rot="10800000">
            <a:off x="7784517" y="5790123"/>
            <a:ext cx="1071907" cy="824573"/>
            <a:chOff x="6610703" y="5445224"/>
            <a:chExt cx="1071907" cy="824573"/>
          </a:xfrm>
        </p:grpSpPr>
        <p:sp>
          <p:nvSpPr>
            <p:cNvPr id="42" name="Multiplikationszeichen 35">
              <a:extLst>
                <a:ext uri="{FF2B5EF4-FFF2-40B4-BE49-F238E27FC236}">
                  <a16:creationId xmlns:a16="http://schemas.microsoft.com/office/drawing/2014/main" id="{125527C6-2485-4137-B759-5F02189A168E}"/>
                </a:ext>
              </a:extLst>
            </p:cNvPr>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3" name="Multiplikationszeichen 36">
              <a:extLst>
                <a:ext uri="{FF2B5EF4-FFF2-40B4-BE49-F238E27FC236}">
                  <a16:creationId xmlns:a16="http://schemas.microsoft.com/office/drawing/2014/main" id="{BFF9B38C-234B-4439-B9CE-B68F14A5BE82}"/>
                </a:ext>
              </a:extLst>
            </p:cNvPr>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4" name="Multiplikationszeichen 37">
              <a:extLst>
                <a:ext uri="{FF2B5EF4-FFF2-40B4-BE49-F238E27FC236}">
                  <a16:creationId xmlns:a16="http://schemas.microsoft.com/office/drawing/2014/main" id="{EBA01B64-3DC9-4012-ADB5-8D0AAB19B019}"/>
                </a:ext>
              </a:extLst>
            </p:cNvPr>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5" name="Multiplikationszeichen 38">
              <a:extLst>
                <a:ext uri="{FF2B5EF4-FFF2-40B4-BE49-F238E27FC236}">
                  <a16:creationId xmlns:a16="http://schemas.microsoft.com/office/drawing/2014/main" id="{1DCFDEEA-2493-4181-B56B-9CA461401065}"/>
                </a:ext>
              </a:extLst>
            </p:cNvPr>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6" name="Multiplikationszeichen 39">
              <a:extLst>
                <a:ext uri="{FF2B5EF4-FFF2-40B4-BE49-F238E27FC236}">
                  <a16:creationId xmlns:a16="http://schemas.microsoft.com/office/drawing/2014/main" id="{F6EFF278-DA8E-4106-8EEF-BC12219C8A51}"/>
                </a:ext>
              </a:extLst>
            </p:cNvPr>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47" name="Gruppieren 46">
            <a:extLst>
              <a:ext uri="{FF2B5EF4-FFF2-40B4-BE49-F238E27FC236}">
                <a16:creationId xmlns:a16="http://schemas.microsoft.com/office/drawing/2014/main" id="{51607ED8-6E93-4710-9F4F-219B7D9EA1FD}"/>
              </a:ext>
            </a:extLst>
          </p:cNvPr>
          <p:cNvGrpSpPr/>
          <p:nvPr/>
        </p:nvGrpSpPr>
        <p:grpSpPr>
          <a:xfrm rot="10800000">
            <a:off x="5005687" y="5901653"/>
            <a:ext cx="1082554" cy="713042"/>
            <a:chOff x="2423592" y="4620651"/>
            <a:chExt cx="1082554" cy="713042"/>
          </a:xfrm>
        </p:grpSpPr>
        <p:sp>
          <p:nvSpPr>
            <p:cNvPr id="49" name="Multiplikationszeichen 48">
              <a:extLst>
                <a:ext uri="{FF2B5EF4-FFF2-40B4-BE49-F238E27FC236}">
                  <a16:creationId xmlns:a16="http://schemas.microsoft.com/office/drawing/2014/main" id="{738B393D-7430-4926-B140-4B1C40BCE264}"/>
                </a:ext>
              </a:extLst>
            </p:cNvPr>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 name="Multiplikationszeichen 49">
              <a:extLst>
                <a:ext uri="{FF2B5EF4-FFF2-40B4-BE49-F238E27FC236}">
                  <a16:creationId xmlns:a16="http://schemas.microsoft.com/office/drawing/2014/main" id="{CA185E61-6158-4955-AAE7-E0549B147DDA}"/>
                </a:ext>
              </a:extLst>
            </p:cNvPr>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1" name="Multiplikationszeichen 50">
              <a:extLst>
                <a:ext uri="{FF2B5EF4-FFF2-40B4-BE49-F238E27FC236}">
                  <a16:creationId xmlns:a16="http://schemas.microsoft.com/office/drawing/2014/main" id="{50353771-4D58-4729-9A0A-E154A8A9B8E3}"/>
                </a:ext>
              </a:extLst>
            </p:cNvPr>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2" name="Multiplikationszeichen 51">
              <a:extLst>
                <a:ext uri="{FF2B5EF4-FFF2-40B4-BE49-F238E27FC236}">
                  <a16:creationId xmlns:a16="http://schemas.microsoft.com/office/drawing/2014/main" id="{186DA4F5-2F14-4C5D-A3F6-D4F7C8C9C7E8}"/>
                </a:ext>
              </a:extLst>
            </p:cNvPr>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pic>
        <p:nvPicPr>
          <p:cNvPr id="53" name="Grafik 52">
            <a:extLst>
              <a:ext uri="{FF2B5EF4-FFF2-40B4-BE49-F238E27FC236}">
                <a16:creationId xmlns:a16="http://schemas.microsoft.com/office/drawing/2014/main" id="{2568CAD6-2437-4014-A9EF-788E1CB0A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00E5B6"/>
          </a:solidFill>
          <a:ln>
            <a:solidFill>
              <a:srgbClr val="00E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Aufgabenstellung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21</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BFAD48FA-8202-4668-AA40-E985E83C8EAA}"/>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b="1" dirty="0">
                <a:latin typeface="Aptos"/>
              </a:rPr>
              <a:t>Nutzt:</a:t>
            </a:r>
            <a:br>
              <a:rPr lang="de-DE" sz="2000" b="1" dirty="0">
                <a:latin typeface="Aptos"/>
              </a:rPr>
            </a:br>
            <a:endParaRPr lang="de-DE" sz="2000" b="1" dirty="0">
              <a:latin typeface="Aptos"/>
            </a:endParaRPr>
          </a:p>
          <a:p>
            <a:pPr defTabSz="360000">
              <a:defRPr/>
            </a:pPr>
            <a:r>
              <a:rPr lang="de-DE" sz="2000" dirty="0">
                <a:latin typeface="Aptos"/>
              </a:rPr>
              <a:t>Mind. 4 verschiedene Aufstellungsformens</a:t>
            </a:r>
          </a:p>
          <a:p>
            <a:pPr defTabSz="360000">
              <a:defRPr/>
            </a:pPr>
            <a:r>
              <a:rPr lang="de-DE" sz="2000" dirty="0">
                <a:latin typeface="Aptos"/>
              </a:rPr>
              <a:t>Mind. 3 verschiedene Variationen des Gestaltungskriteriums Raum (siehe 			Karte 6)</a:t>
            </a:r>
          </a:p>
          <a:p>
            <a:pPr defTabSz="360000">
              <a:defRPr/>
            </a:pPr>
            <a:endParaRPr lang="de-DE" sz="2000" b="1" dirty="0">
              <a:latin typeface="Aptos"/>
            </a:endParaRPr>
          </a:p>
          <a:p>
            <a:pPr indent="-180000" defTabSz="360000">
              <a:defRPr/>
            </a:pPr>
            <a:r>
              <a:rPr lang="de-DE" sz="2000" dirty="0">
                <a:latin typeface="Aptos"/>
              </a:rPr>
              <a:t>4) Überlegt euch ein Anfangsbild, mit dem ihr startet. Nutzt zwei mal 8 Zählzeiten, um es zu gestalten.</a:t>
            </a:r>
          </a:p>
          <a:p>
            <a:pPr defTabSz="360000">
              <a:defRPr/>
            </a:pPr>
            <a:br>
              <a:rPr lang="de-DE" sz="2000" b="1" dirty="0">
                <a:latin typeface="Aptos"/>
              </a:rPr>
            </a:br>
            <a:r>
              <a:rPr lang="de-DE" sz="2000" dirty="0">
                <a:latin typeface="Aptos"/>
              </a:rPr>
              <a:t>5) Überlegt euch einen gemeinsamen Abschluss von zwei mal 8 Zählzeiten   </a:t>
            </a:r>
            <a:br>
              <a:rPr lang="de-DE" sz="2000" dirty="0">
                <a:latin typeface="Aptos"/>
              </a:rPr>
            </a:br>
            <a:r>
              <a:rPr lang="de-DE" sz="2000" dirty="0">
                <a:latin typeface="Aptos"/>
              </a:rPr>
              <a:t>mit einem Abschlussbild.</a:t>
            </a:r>
          </a:p>
          <a:p>
            <a:pPr defTabSz="360000">
              <a:defRPr/>
            </a:pPr>
            <a:endParaRPr lang="de-DE" sz="2000" b="1" dirty="0">
              <a:latin typeface="Aptos"/>
            </a:endParaRPr>
          </a:p>
          <a:p>
            <a:pPr defTabSz="360000">
              <a:defRPr/>
            </a:pPr>
            <a:r>
              <a:rPr lang="de-DE" sz="2000" dirty="0">
                <a:latin typeface="Aptos"/>
              </a:rPr>
              <a:t>Achtet auf die Ausführung eurer Bewegungen einzeln sowie in der Gruppe: Rhythmik, Orientierung im Raum, Dynamik, Abstände zu einander in der Aufstellung…</a:t>
            </a:r>
          </a:p>
        </p:txBody>
      </p:sp>
    </p:spTree>
    <p:extLst>
      <p:ext uri="{BB962C8B-B14F-4D97-AF65-F5344CB8AC3E}">
        <p14:creationId xmlns:p14="http://schemas.microsoft.com/office/powerpoint/2010/main" val="619546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B9A2A927-4574-89F1-48DA-D33B105B9481}"/>
            </a:ext>
          </a:extLst>
        </p:cNvPr>
        <p:cNvGrpSpPr/>
        <p:nvPr/>
      </p:nvGrpSpPr>
      <p:grpSpPr bwMode="auto">
        <a:xfrm>
          <a:off x="0" y="0"/>
          <a:ext cx="0" cy="0"/>
          <a:chOff x="0" y="0"/>
          <a:chExt cx="0" cy="0"/>
        </a:xfrm>
      </p:grpSpPr>
      <p:grpSp>
        <p:nvGrpSpPr>
          <p:cNvPr id="5" name="Gruppieren 4">
            <a:extLst>
              <a:ext uri="{FF2B5EF4-FFF2-40B4-BE49-F238E27FC236}">
                <a16:creationId xmlns:a16="http://schemas.microsoft.com/office/drawing/2014/main" id="{DEF5FB5E-C4AB-4CC5-B360-83BC624E1DB1}"/>
              </a:ext>
            </a:extLst>
          </p:cNvPr>
          <p:cNvGrpSpPr/>
          <p:nvPr/>
        </p:nvGrpSpPr>
        <p:grpSpPr>
          <a:xfrm>
            <a:off x="548959" y="0"/>
            <a:ext cx="11640616" cy="618574"/>
            <a:chOff x="551384" y="0"/>
            <a:chExt cx="11640616" cy="645958"/>
          </a:xfrm>
        </p:grpSpPr>
        <p:sp>
          <p:nvSpPr>
            <p:cNvPr id="6" name="Rechteck 5">
              <a:extLst>
                <a:ext uri="{FF2B5EF4-FFF2-40B4-BE49-F238E27FC236}">
                  <a16:creationId xmlns:a16="http://schemas.microsoft.com/office/drawing/2014/main" id="{17E47D8A-D078-422C-B491-05EC07C45393}"/>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itel 1">
              <a:extLst>
                <a:ext uri="{FF2B5EF4-FFF2-40B4-BE49-F238E27FC236}">
                  <a16:creationId xmlns:a16="http://schemas.microsoft.com/office/drawing/2014/main" id="{697EF964-2582-4093-8383-EB217FD7AF59}"/>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a:t>
              </a:r>
              <a:endParaRPr lang="de-DE" sz="3000" dirty="0">
                <a:latin typeface="Aptos" panose="020B0004020202020204" pitchFamily="34" charset="0"/>
              </a:endParaRPr>
            </a:p>
          </p:txBody>
        </p:sp>
        <p:sp>
          <p:nvSpPr>
            <p:cNvPr id="8" name="Rechteck 7">
              <a:extLst>
                <a:ext uri="{FF2B5EF4-FFF2-40B4-BE49-F238E27FC236}">
                  <a16:creationId xmlns:a16="http://schemas.microsoft.com/office/drawing/2014/main" id="{BD9159A4-66DA-4BBE-A863-0184A0CD97EF}"/>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graphicFrame>
        <p:nvGraphicFramePr>
          <p:cNvPr id="9" name="Tabelle 6">
            <a:extLst>
              <a:ext uri="{FF2B5EF4-FFF2-40B4-BE49-F238E27FC236}">
                <a16:creationId xmlns:a16="http://schemas.microsoft.com/office/drawing/2014/main" id="{3F4EF0D6-4E2A-4E83-8B9C-6C03FF0A22A9}"/>
              </a:ext>
            </a:extLst>
          </p:cNvPr>
          <p:cNvGraphicFramePr>
            <a:graphicFrameLocks noGrp="1"/>
          </p:cNvGraphicFramePr>
          <p:nvPr>
            <p:extLst>
              <p:ext uri="{D42A27DB-BD31-4B8C-83A1-F6EECF244321}">
                <p14:modId xmlns:p14="http://schemas.microsoft.com/office/powerpoint/2010/main" val="833880627"/>
              </p:ext>
            </p:extLst>
          </p:nvPr>
        </p:nvGraphicFramePr>
        <p:xfrm>
          <a:off x="0" y="1412776"/>
          <a:ext cx="12191999" cy="4532223"/>
        </p:xfrm>
        <a:graphic>
          <a:graphicData uri="http://schemas.openxmlformats.org/drawingml/2006/table">
            <a:tbl>
              <a:tblPr firstRow="1" bandRow="1">
                <a:tableStyleId>{5C22544A-7EE6-4342-B048-85BDC9FD1C3A}</a:tableStyleId>
              </a:tblPr>
              <a:tblGrid>
                <a:gridCol w="911425">
                  <a:extLst>
                    <a:ext uri="{9D8B030D-6E8A-4147-A177-3AD203B41FA5}">
                      <a16:colId xmlns:a16="http://schemas.microsoft.com/office/drawing/2014/main" val="20000"/>
                    </a:ext>
                  </a:extLst>
                </a:gridCol>
                <a:gridCol w="3960440">
                  <a:extLst>
                    <a:ext uri="{9D8B030D-6E8A-4147-A177-3AD203B41FA5}">
                      <a16:colId xmlns:a16="http://schemas.microsoft.com/office/drawing/2014/main" val="20001"/>
                    </a:ext>
                  </a:extLst>
                </a:gridCol>
                <a:gridCol w="7320134">
                  <a:extLst>
                    <a:ext uri="{9D8B030D-6E8A-4147-A177-3AD203B41FA5}">
                      <a16:colId xmlns:a16="http://schemas.microsoft.com/office/drawing/2014/main" val="20002"/>
                    </a:ext>
                  </a:extLst>
                </a:gridCol>
              </a:tblGrid>
              <a:tr h="357415">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chemeClr val="accent4">
                        <a:lumMod val="20000"/>
                        <a:lumOff val="80000"/>
                      </a:schemeClr>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chemeClr val="accent4">
                        <a:lumMod val="20000"/>
                        <a:lumOff val="80000"/>
                      </a:schemeClr>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chemeClr val="accent4">
                        <a:lumMod val="20000"/>
                        <a:lumOff val="80000"/>
                      </a:schemeClr>
                    </a:solidFill>
                  </a:tcPr>
                </a:tc>
                <a:extLst>
                  <a:ext uri="{0D108BD9-81ED-4DB2-BD59-A6C34878D82A}">
                    <a16:rowId xmlns:a16="http://schemas.microsoft.com/office/drawing/2014/main" val="10000"/>
                  </a:ext>
                </a:extLst>
              </a:tr>
              <a:tr h="785923">
                <a:tc>
                  <a:txBody>
                    <a:bodyPr/>
                    <a:lstStyle/>
                    <a:p>
                      <a:pPr>
                        <a:spcAft>
                          <a:spcPts val="600"/>
                        </a:spcAft>
                        <a:defRPr/>
                      </a:pPr>
                      <a:r>
                        <a:rPr lang="de-DE" sz="1600" b="1" dirty="0">
                          <a:latin typeface="Aptos" panose="020B0004020202020204" pitchFamily="34" charset="0"/>
                        </a:rPr>
                        <a:t>1 - 6</a:t>
                      </a:r>
                      <a:endParaRPr sz="1600" b="1" dirty="0">
                        <a:latin typeface="Aptos" panose="020B0004020202020204" pitchFamily="34" charset="0"/>
                      </a:endParaRPr>
                    </a:p>
                  </a:txBody>
                  <a:tcPr>
                    <a:solidFill>
                      <a:schemeClr val="accent4">
                        <a:lumMod val="40000"/>
                        <a:lumOff val="60000"/>
                      </a:schemeClr>
                    </a:solidFill>
                  </a:tcPr>
                </a:tc>
                <a:tc>
                  <a:txBody>
                    <a:bodyPr/>
                    <a:lstStyle/>
                    <a:p>
                      <a:pPr>
                        <a:spcAft>
                          <a:spcPts val="600"/>
                        </a:spcAft>
                        <a:defRPr/>
                      </a:pPr>
                      <a:r>
                        <a:rPr lang="de-DE" sz="1600" b="1" dirty="0">
                          <a:latin typeface="Aptos" panose="020B0004020202020204" pitchFamily="34" charset="0"/>
                        </a:rPr>
                        <a:t>Unterrichtseinheit 1: </a:t>
                      </a:r>
                      <a:br>
                        <a:rPr lang="de-DE" sz="1600" dirty="0">
                          <a:latin typeface="Aptos" panose="020B0004020202020204" pitchFamily="34" charset="0"/>
                        </a:rPr>
                      </a:br>
                      <a:r>
                        <a:rPr lang="de-DE" sz="1600" dirty="0">
                          <a:latin typeface="Aptos" panose="020B0004020202020204" pitchFamily="34" charset="0"/>
                        </a:rPr>
                        <a:t>Einführung VR-Brille und Open </a:t>
                      </a:r>
                      <a:r>
                        <a:rPr lang="de-DE" sz="1600" dirty="0" err="1">
                          <a:latin typeface="Aptos" panose="020B0004020202020204" pitchFamily="34" charset="0"/>
                        </a:rPr>
                        <a:t>Brush</a:t>
                      </a:r>
                      <a:br>
                        <a:rPr lang="de-DE" sz="1600" dirty="0">
                          <a:latin typeface="Aptos" panose="020B0004020202020204" pitchFamily="34" charset="0"/>
                        </a:rPr>
                      </a:br>
                      <a:r>
                        <a:rPr lang="de-DE" sz="1600" dirty="0">
                          <a:latin typeface="Aptos" panose="020B0004020202020204" pitchFamily="34" charset="0"/>
                        </a:rPr>
                        <a:t>Gestaltungskriterium Raum (</a:t>
                      </a:r>
                      <a:r>
                        <a:rPr lang="de-DE" sz="1600" dirty="0" err="1">
                          <a:latin typeface="Aptos" panose="020B0004020202020204" pitchFamily="34" charset="0"/>
                        </a:rPr>
                        <a:t>Raumwege</a:t>
                      </a:r>
                      <a:r>
                        <a:rPr lang="de-DE" sz="1600" dirty="0">
                          <a:latin typeface="Aptos" panose="020B0004020202020204" pitchFamily="34" charset="0"/>
                        </a:rPr>
                        <a:t>)</a:t>
                      </a:r>
                      <a:endParaRPr sz="1600" dirty="0">
                        <a:latin typeface="Aptos" panose="020B0004020202020204" pitchFamily="34" charset="0"/>
                      </a:endParaRPr>
                    </a:p>
                  </a:txBody>
                  <a:tcPr>
                    <a:solidFill>
                      <a:schemeClr val="accent4">
                        <a:lumMod val="40000"/>
                        <a:lumOff val="60000"/>
                      </a:schemeClr>
                    </a:solidFill>
                  </a:tcPr>
                </a:tc>
                <a:tc>
                  <a:txBody>
                    <a:bodyPr/>
                    <a:lstStyle/>
                    <a:p>
                      <a:pPr>
                        <a:spcAft>
                          <a:spcPts val="600"/>
                        </a:spcAft>
                        <a:defRPr/>
                      </a:pPr>
                      <a:r>
                        <a:rPr lang="de-DE" sz="1600" dirty="0">
                          <a:latin typeface="Aptos" panose="020B0004020202020204" pitchFamily="34" charset="0"/>
                        </a:rPr>
                        <a:t>Bedienung der VR-Brille und Funktionen von der App Open </a:t>
                      </a:r>
                      <a:r>
                        <a:rPr lang="de-DE" sz="1600" dirty="0" err="1">
                          <a:latin typeface="Aptos" panose="020B0004020202020204" pitchFamily="34" charset="0"/>
                        </a:rPr>
                        <a:t>Brush</a:t>
                      </a:r>
                      <a:r>
                        <a:rPr lang="de-DE" sz="1600" dirty="0">
                          <a:latin typeface="Aptos" panose="020B0004020202020204" pitchFamily="34" charset="0"/>
                        </a:rPr>
                        <a:t> kennenlernen.</a:t>
                      </a:r>
                      <a:br>
                        <a:rPr lang="de-DE" sz="1600" dirty="0">
                          <a:latin typeface="Aptos" panose="020B0004020202020204" pitchFamily="34" charset="0"/>
                        </a:rPr>
                      </a:br>
                      <a:r>
                        <a:rPr lang="de-DE" sz="1600" dirty="0">
                          <a:latin typeface="Aptos" panose="020B0004020202020204" pitchFamily="34" charset="0"/>
                        </a:rPr>
                        <a:t>Über das Zeichnen in den virtuellen Raum werden offene </a:t>
                      </a:r>
                      <a:r>
                        <a:rPr lang="de-DE" sz="1600" dirty="0" err="1">
                          <a:latin typeface="Aptos" panose="020B0004020202020204" pitchFamily="34" charset="0"/>
                        </a:rPr>
                        <a:t>Raumwege</a:t>
                      </a:r>
                      <a:r>
                        <a:rPr lang="de-DE" sz="1600" dirty="0">
                          <a:latin typeface="Aptos" panose="020B0004020202020204" pitchFamily="34" charset="0"/>
                        </a:rPr>
                        <a:t> ausprobiert und erfahren.</a:t>
                      </a:r>
                    </a:p>
                  </a:txBody>
                  <a:tcPr>
                    <a:solidFill>
                      <a:schemeClr val="accent4">
                        <a:lumMod val="40000"/>
                        <a:lumOff val="60000"/>
                      </a:schemeClr>
                    </a:solidFill>
                  </a:tcPr>
                </a:tc>
                <a:extLst>
                  <a:ext uri="{0D108BD9-81ED-4DB2-BD59-A6C34878D82A}">
                    <a16:rowId xmlns:a16="http://schemas.microsoft.com/office/drawing/2014/main" val="10002"/>
                  </a:ext>
                </a:extLst>
              </a:tr>
              <a:tr h="826538">
                <a:tc>
                  <a:txBody>
                    <a:bodyPr/>
                    <a:lstStyle/>
                    <a:p>
                      <a:pPr>
                        <a:spcAft>
                          <a:spcPts val="600"/>
                        </a:spcAft>
                        <a:defRPr/>
                      </a:pPr>
                      <a:r>
                        <a:rPr lang="de-DE" sz="1600" b="1" dirty="0">
                          <a:latin typeface="Aptos" panose="020B0004020202020204" pitchFamily="34" charset="0"/>
                        </a:rPr>
                        <a:t>7 – 10</a:t>
                      </a:r>
                      <a:endParaRPr sz="1600" b="1" dirty="0">
                        <a:latin typeface="Aptos" panose="020B0004020202020204" pitchFamily="34" charset="0"/>
                      </a:endParaRPr>
                    </a:p>
                  </a:txBody>
                  <a:tcPr>
                    <a:solidFill>
                      <a:schemeClr val="accent4">
                        <a:lumMod val="20000"/>
                        <a:lumOff val="80000"/>
                      </a:schemeClr>
                    </a:solidFill>
                  </a:tcPr>
                </a:tc>
                <a:tc>
                  <a:txBody>
                    <a:bodyPr/>
                    <a:lstStyle/>
                    <a:p>
                      <a:pPr>
                        <a:spcAft>
                          <a:spcPts val="600"/>
                        </a:spcAft>
                        <a:defRPr/>
                      </a:pPr>
                      <a:r>
                        <a:rPr lang="de-DE" sz="1600" b="1" dirty="0">
                          <a:latin typeface="Aptos" panose="020B0004020202020204" pitchFamily="34" charset="0"/>
                        </a:rPr>
                        <a:t>Unterrichtseinheit 2:</a:t>
                      </a:r>
                      <a:br>
                        <a:rPr lang="de-DE" sz="1600" dirty="0">
                          <a:latin typeface="Aptos" panose="020B0004020202020204" pitchFamily="34" charset="0"/>
                        </a:rPr>
                      </a:br>
                      <a:r>
                        <a:rPr lang="de-DE" sz="1600" dirty="0" err="1">
                          <a:latin typeface="Aptos" panose="020B0004020202020204" pitchFamily="34" charset="0"/>
                        </a:rPr>
                        <a:t>Raumwege</a:t>
                      </a:r>
                      <a:r>
                        <a:rPr lang="de-DE" sz="1600" dirty="0">
                          <a:latin typeface="Aptos" panose="020B0004020202020204" pitchFamily="34" charset="0"/>
                        </a:rPr>
                        <a:t> und Raumformen</a:t>
                      </a:r>
                      <a:endParaRPr sz="1600" dirty="0">
                        <a:latin typeface="Aptos" panose="020B0004020202020204" pitchFamily="34" charset="0"/>
                      </a:endParaRPr>
                    </a:p>
                  </a:txBody>
                  <a:tcPr>
                    <a:solidFill>
                      <a:schemeClr val="accent4">
                        <a:lumMod val="20000"/>
                        <a:lumOff val="80000"/>
                      </a:schemeClr>
                    </a:solidFill>
                  </a:tcPr>
                </a:tc>
                <a:tc>
                  <a:txBody>
                    <a:bodyPr/>
                    <a:lstStyle/>
                    <a:p>
                      <a:pPr marL="0" lvl="1" indent="0" algn="l">
                        <a:lnSpc>
                          <a:spcPct val="107000"/>
                        </a:lnSpc>
                        <a:spcAft>
                          <a:spcPts val="600"/>
                        </a:spcAft>
                        <a:buFont typeface="+mj-lt"/>
                        <a:buNone/>
                        <a:defRPr/>
                      </a:pPr>
                      <a:r>
                        <a:rPr lang="de-DE" sz="1600" i="0" dirty="0">
                          <a:latin typeface="Aptos" panose="020B0004020202020204" pitchFamily="34" charset="0"/>
                        </a:rPr>
                        <a:t>Bewegungserfahrung und Exploration zu geschlossenen Raumwegen und Raumformen in VR, unter Berücksichtigung unterschiedlicher Bewegungsqualitäten. Erste Festlegung und Ausarbeitung  eigener Bewegungsabläufe.  </a:t>
                      </a:r>
                    </a:p>
                  </a:txBody>
                  <a:tcPr marL="90000" marR="90000">
                    <a:solidFill>
                      <a:schemeClr val="accent4">
                        <a:lumMod val="20000"/>
                        <a:lumOff val="80000"/>
                      </a:schemeClr>
                    </a:solidFill>
                  </a:tcPr>
                </a:tc>
                <a:extLst>
                  <a:ext uri="{0D108BD9-81ED-4DB2-BD59-A6C34878D82A}">
                    <a16:rowId xmlns:a16="http://schemas.microsoft.com/office/drawing/2014/main" val="10003"/>
                  </a:ext>
                </a:extLst>
              </a:tr>
              <a:tr h="1018789">
                <a:tc>
                  <a:txBody>
                    <a:bodyPr/>
                    <a:lstStyle/>
                    <a:p>
                      <a:pPr>
                        <a:spcAft>
                          <a:spcPts val="600"/>
                        </a:spcAft>
                        <a:defRPr/>
                      </a:pPr>
                      <a:r>
                        <a:rPr lang="de-DE" sz="1600" b="1" dirty="0">
                          <a:latin typeface="Aptos" panose="020B0004020202020204" pitchFamily="34" charset="0"/>
                        </a:rPr>
                        <a:t>11 - 15</a:t>
                      </a:r>
                      <a:endParaRPr sz="1600" b="1" dirty="0">
                        <a:latin typeface="Aptos" panose="020B0004020202020204" pitchFamily="34" charset="0"/>
                      </a:endParaRPr>
                    </a:p>
                  </a:txBody>
                  <a:tcPr>
                    <a:solidFill>
                      <a:schemeClr val="accent4">
                        <a:lumMod val="40000"/>
                        <a:lumOff val="60000"/>
                      </a:schemeClr>
                    </a:solidFill>
                  </a:tcPr>
                </a:tc>
                <a:tc>
                  <a:txBody>
                    <a:bodyPr/>
                    <a:lstStyle/>
                    <a:p>
                      <a:pPr>
                        <a:spcAft>
                          <a:spcPts val="600"/>
                        </a:spcAft>
                        <a:defRPr/>
                      </a:pPr>
                      <a:r>
                        <a:rPr lang="de-DE" sz="1600" b="1" dirty="0">
                          <a:latin typeface="Aptos" panose="020B0004020202020204" pitchFamily="34" charset="0"/>
                        </a:rPr>
                        <a:t>Unterrichtseinheit 3:</a:t>
                      </a:r>
                    </a:p>
                    <a:p>
                      <a:pPr>
                        <a:spcAft>
                          <a:spcPts val="600"/>
                        </a:spcAft>
                      </a:pPr>
                      <a:r>
                        <a:rPr lang="de-DE" sz="1600" b="0" dirty="0">
                          <a:latin typeface="Aptos" panose="020B0004020202020204"/>
                        </a:rPr>
                        <a:t>Führen – Folgen </a:t>
                      </a:r>
                    </a:p>
                    <a:p>
                      <a:pPr>
                        <a:spcAft>
                          <a:spcPts val="600"/>
                        </a:spcAft>
                      </a:pPr>
                      <a:r>
                        <a:rPr lang="de-DE" sz="1600" b="0" dirty="0">
                          <a:latin typeface="Aptos" panose="020B0004020202020204"/>
                        </a:rPr>
                        <a:t>und Kontraste bilden</a:t>
                      </a:r>
                    </a:p>
                  </a:txBody>
                  <a:tcPr>
                    <a:solidFill>
                      <a:schemeClr val="accent4">
                        <a:lumMod val="40000"/>
                        <a:lumOff val="60000"/>
                      </a:schemeClr>
                    </a:solidFill>
                  </a:tcPr>
                </a:tc>
                <a:tc>
                  <a:txBody>
                    <a:bodyPr/>
                    <a:lstStyle/>
                    <a:p>
                      <a:pPr marL="0" marR="0" lvl="0" indent="0" algn="l" defTabSz="914400" eaLnBrk="1" fontAlgn="auto" latinLnBrk="0" hangingPunct="1">
                        <a:lnSpc>
                          <a:spcPct val="100000"/>
                        </a:lnSpc>
                        <a:spcBef>
                          <a:spcPts val="0"/>
                        </a:spcBef>
                        <a:spcAft>
                          <a:spcPts val="600"/>
                        </a:spcAft>
                        <a:buClrTx/>
                        <a:buSzTx/>
                        <a:buFontTx/>
                        <a:buNone/>
                        <a:tabLst/>
                        <a:defRPr/>
                      </a:pPr>
                      <a:r>
                        <a:rPr lang="de-DE" sz="1600" dirty="0">
                          <a:latin typeface="Aptos" panose="020B0004020202020204" pitchFamily="34" charset="0"/>
                        </a:rPr>
                        <a:t>Bewegungserfahrung zum Thema Führen - Folgen und Kontraste bilden. Unterschiedliche Bewegungsqualitäten werden im Duo umgesetzt und mit Kontrasten gespielt. Dabei werden Variation und Kontraste in den Kriterien Zeit (Tempo), Form und Raumebenen erfahren.</a:t>
                      </a:r>
                    </a:p>
                  </a:txBody>
                  <a:tcPr>
                    <a:solidFill>
                      <a:schemeClr val="accent4">
                        <a:lumMod val="40000"/>
                        <a:lumOff val="60000"/>
                      </a:schemeClr>
                    </a:solidFill>
                  </a:tcPr>
                </a:tc>
                <a:extLst>
                  <a:ext uri="{0D108BD9-81ED-4DB2-BD59-A6C34878D82A}">
                    <a16:rowId xmlns:a16="http://schemas.microsoft.com/office/drawing/2014/main" val="10004"/>
                  </a:ext>
                </a:extLst>
              </a:tr>
              <a:tr h="626877">
                <a:tc>
                  <a:txBody>
                    <a:bodyPr/>
                    <a:lstStyle/>
                    <a:p>
                      <a:pPr>
                        <a:spcAft>
                          <a:spcPts val="600"/>
                        </a:spcAft>
                        <a:defRPr/>
                      </a:pPr>
                      <a:r>
                        <a:rPr lang="de-DE" sz="1600" b="1" dirty="0">
                          <a:latin typeface="Aptos" panose="020B0004020202020204" pitchFamily="34" charset="0"/>
                        </a:rPr>
                        <a:t>16 - 19</a:t>
                      </a:r>
                      <a:endParaRPr sz="1600" b="1" dirty="0">
                        <a:latin typeface="Aptos" panose="020B0004020202020204" pitchFamily="34" charset="0"/>
                      </a:endParaRPr>
                    </a:p>
                  </a:txBody>
                  <a:tcPr>
                    <a:solidFill>
                      <a:srgbClr val="C7FFF3"/>
                    </a:solidFill>
                  </a:tcPr>
                </a:tc>
                <a:tc>
                  <a:txBody>
                    <a:bodyPr/>
                    <a:lstStyle/>
                    <a:p>
                      <a:pPr>
                        <a:spcAft>
                          <a:spcPts val="600"/>
                        </a:spcAft>
                      </a:pPr>
                      <a:r>
                        <a:rPr lang="de-DE" sz="1600" b="1" dirty="0">
                          <a:latin typeface="Aptos" panose="020B0004020202020204"/>
                        </a:rPr>
                        <a:t>Unterrichtseinheit 4:</a:t>
                      </a:r>
                    </a:p>
                    <a:p>
                      <a:pPr>
                        <a:spcAft>
                          <a:spcPts val="600"/>
                        </a:spcAft>
                      </a:pPr>
                      <a:r>
                        <a:rPr lang="de-DE" sz="1600" b="0" dirty="0">
                          <a:latin typeface="Aptos" panose="020B0004020202020204"/>
                        </a:rPr>
                        <a:t>Nachgestaltung</a:t>
                      </a:r>
                    </a:p>
                  </a:txBody>
                  <a:tcPr>
                    <a:solidFill>
                      <a:srgbClr val="C7FFF3"/>
                    </a:solidFill>
                  </a:tcPr>
                </a:tc>
                <a:tc>
                  <a:txBody>
                    <a:bodyPr/>
                    <a:lstStyle/>
                    <a:p>
                      <a:pPr>
                        <a:spcAft>
                          <a:spcPts val="600"/>
                        </a:spcAft>
                        <a:defRPr/>
                      </a:pPr>
                      <a:r>
                        <a:rPr lang="de-DE" sz="1600" dirty="0">
                          <a:latin typeface="Aptos" panose="020B0004020202020204" pitchFamily="34" charset="0"/>
                        </a:rPr>
                        <a:t>Erlernen eines vorgegebenen Bewegungsablaufs. Darstellung des Bewegungsablaufs mit Erklärungen zu den einzelnen Schritten sowie QR-Code zu Lernspielvideo.</a:t>
                      </a:r>
                    </a:p>
                  </a:txBody>
                  <a:tcPr>
                    <a:solidFill>
                      <a:srgbClr val="C7FFF3"/>
                    </a:solidFill>
                  </a:tcPr>
                </a:tc>
                <a:extLst>
                  <a:ext uri="{0D108BD9-81ED-4DB2-BD59-A6C34878D82A}">
                    <a16:rowId xmlns:a16="http://schemas.microsoft.com/office/drawing/2014/main" val="811973492"/>
                  </a:ext>
                </a:extLst>
              </a:tr>
              <a:tr h="767144">
                <a:tc>
                  <a:txBody>
                    <a:bodyPr/>
                    <a:lstStyle/>
                    <a:p>
                      <a:pPr>
                        <a:spcAft>
                          <a:spcPts val="600"/>
                        </a:spcAft>
                        <a:defRPr/>
                      </a:pPr>
                      <a:r>
                        <a:rPr lang="de-DE" sz="1600" b="1" dirty="0">
                          <a:latin typeface="Aptos" panose="020B0004020202020204" pitchFamily="34" charset="0"/>
                        </a:rPr>
                        <a:t>20 – 22</a:t>
                      </a:r>
                      <a:endParaRPr sz="1600" b="1" dirty="0">
                        <a:latin typeface="Aptos" panose="020B0004020202020204" pitchFamily="34" charset="0"/>
                      </a:endParaRPr>
                    </a:p>
                  </a:txBody>
                  <a:tcPr>
                    <a:solidFill>
                      <a:schemeClr val="accent4">
                        <a:lumMod val="40000"/>
                        <a:lumOff val="60000"/>
                      </a:schemeClr>
                    </a:solidFill>
                  </a:tcPr>
                </a:tc>
                <a:tc>
                  <a:txBody>
                    <a:bodyPr/>
                    <a:lstStyle/>
                    <a:p>
                      <a:pPr>
                        <a:spcAft>
                          <a:spcPts val="600"/>
                        </a:spcAft>
                      </a:pPr>
                      <a:r>
                        <a:rPr lang="de-DE" sz="1600" b="1" dirty="0">
                          <a:latin typeface="Aptos" panose="020B0004020202020204"/>
                        </a:rPr>
                        <a:t>Unterrichtseinheit 5-6:</a:t>
                      </a:r>
                    </a:p>
                    <a:p>
                      <a:pPr>
                        <a:spcAft>
                          <a:spcPts val="600"/>
                        </a:spcAft>
                      </a:pPr>
                      <a:r>
                        <a:rPr lang="de-DE" sz="1600" b="0" dirty="0">
                          <a:latin typeface="Aptos" panose="020B0004020202020204"/>
                        </a:rPr>
                        <a:t>Umgestaltung </a:t>
                      </a:r>
                      <a:r>
                        <a:rPr lang="de-DE" sz="1600" b="0">
                          <a:latin typeface="Aptos" panose="020B0004020202020204"/>
                        </a:rPr>
                        <a:t>und Präsentation</a:t>
                      </a:r>
                      <a:endParaRPr lang="de-DE" sz="1600" b="0" dirty="0">
                        <a:latin typeface="Aptos" panose="020B0004020202020204"/>
                      </a:endParaRPr>
                    </a:p>
                  </a:txBody>
                  <a:tcPr>
                    <a:solidFill>
                      <a:schemeClr val="accent4">
                        <a:lumMod val="40000"/>
                        <a:lumOff val="60000"/>
                      </a:schemeClr>
                    </a:solidFill>
                  </a:tcPr>
                </a:tc>
                <a:tc>
                  <a:txBody>
                    <a:bodyPr/>
                    <a:lstStyle/>
                    <a:p>
                      <a:pPr>
                        <a:spcAft>
                          <a:spcPts val="600"/>
                        </a:spcAft>
                        <a:defRPr/>
                      </a:pPr>
                      <a:r>
                        <a:rPr lang="de-DE" sz="1600" dirty="0">
                          <a:latin typeface="Aptos" panose="020B0004020202020204" pitchFamily="34" charset="0"/>
                        </a:rPr>
                        <a:t>Aufgaben zur Umgestaltung in Kleingruppen sowie Übersicht der Formationsmöglichkeiten als Gruppe im Raum</a:t>
                      </a:r>
                    </a:p>
                  </a:txBody>
                  <a:tcPr>
                    <a:solidFill>
                      <a:schemeClr val="accent4">
                        <a:lumMod val="40000"/>
                        <a:lumOff val="60000"/>
                      </a:schemeClr>
                    </a:solidFill>
                  </a:tcPr>
                </a:tc>
                <a:extLst>
                  <a:ext uri="{0D108BD9-81ED-4DB2-BD59-A6C34878D82A}">
                    <a16:rowId xmlns:a16="http://schemas.microsoft.com/office/drawing/2014/main" val="3924436985"/>
                  </a:ext>
                </a:extLst>
              </a:tr>
            </a:tbl>
          </a:graphicData>
        </a:graphic>
      </p:graphicFrame>
      <p:sp>
        <p:nvSpPr>
          <p:cNvPr id="11" name="Ellipse 10">
            <a:extLst>
              <a:ext uri="{FF2B5EF4-FFF2-40B4-BE49-F238E27FC236}">
                <a16:creationId xmlns:a16="http://schemas.microsoft.com/office/drawing/2014/main" id="{3AF1E88B-470C-4E16-8A10-47827BA485C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683874FF-45B7-4670-BB73-A16D1173AF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852322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5D44F-ECCA-2046-9AA2-236C59AC7762}"/>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407727EA-1245-B253-1B4D-7E946BCBEF21}"/>
              </a:ext>
            </a:extLst>
          </p:cNvPr>
          <p:cNvSpPr/>
          <p:nvPr/>
        </p:nvSpPr>
        <p:spPr bwMode="auto">
          <a:xfrm>
            <a:off x="3141247" y="0"/>
            <a:ext cx="9048328" cy="6148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descr="Ein Bild, das Text, Screenshot, Schrift, Reihe enthält.&#10;&#10;KI-generierte Inhalte können fehlerhaft sein.">
            <a:extLst>
              <a:ext uri="{FF2B5EF4-FFF2-40B4-BE49-F238E27FC236}">
                <a16:creationId xmlns:a16="http://schemas.microsoft.com/office/drawing/2014/main" id="{BEE75CC9-E6D3-55B9-D9B4-EC5F0557D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675" y="1191133"/>
            <a:ext cx="8366649" cy="4729436"/>
          </a:xfrm>
          <a:prstGeom prst="rect">
            <a:avLst/>
          </a:prstGeom>
        </p:spPr>
      </p:pic>
      <p:pic>
        <p:nvPicPr>
          <p:cNvPr id="14" name="Grafik 13">
            <a:extLst>
              <a:ext uri="{FF2B5EF4-FFF2-40B4-BE49-F238E27FC236}">
                <a16:creationId xmlns:a16="http://schemas.microsoft.com/office/drawing/2014/main" id="{AAB98CC7-F49C-2968-F1AE-D75FF6999303}"/>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193FCCA3-FB20-3797-E158-1C94A266332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Gestaltungskriterium Raum	Formationen	</a:t>
            </a:r>
          </a:p>
        </p:txBody>
      </p:sp>
      <p:sp>
        <p:nvSpPr>
          <p:cNvPr id="7" name="Textfeld 6">
            <a:extLst>
              <a:ext uri="{FF2B5EF4-FFF2-40B4-BE49-F238E27FC236}">
                <a16:creationId xmlns:a16="http://schemas.microsoft.com/office/drawing/2014/main" id="{56A8E2A3-4A8D-6CAC-10F0-AD75A1E2CBE7}"/>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22</a:t>
            </a:r>
            <a:endParaRPr b="1" dirty="0"/>
          </a:p>
        </p:txBody>
      </p:sp>
      <p:sp>
        <p:nvSpPr>
          <p:cNvPr id="5" name="Ellipse 4">
            <a:extLst>
              <a:ext uri="{FF2B5EF4-FFF2-40B4-BE49-F238E27FC236}">
                <a16:creationId xmlns:a16="http://schemas.microsoft.com/office/drawing/2014/main" id="{8E45B940-A153-E8BF-607B-C9D1CFCD26F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Rechteck 7">
            <a:extLst>
              <a:ext uri="{FF2B5EF4-FFF2-40B4-BE49-F238E27FC236}">
                <a16:creationId xmlns:a16="http://schemas.microsoft.com/office/drawing/2014/main" id="{6BD57105-9893-7558-DE6E-5F9E366976B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12" name="Grafik 11">
            <a:extLst>
              <a:ext uri="{FF2B5EF4-FFF2-40B4-BE49-F238E27FC236}">
                <a16:creationId xmlns:a16="http://schemas.microsoft.com/office/drawing/2014/main" id="{D16E6055-42A3-44EC-9B8E-820490E8FE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4015040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7317612"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7654257" y="5997203"/>
            <a:ext cx="2708580" cy="608671"/>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659465" y="746044"/>
            <a:ext cx="3709670"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44193" y="6021288"/>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83777" y="6036526"/>
            <a:ext cx="2862043" cy="734568"/>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408" y="116632"/>
            <a:ext cx="2746248" cy="1258824"/>
          </a:xfrm>
          <a:prstGeom prst="rect">
            <a:avLst/>
          </a:prstGeom>
        </p:spPr>
      </p:pic>
      <p:sp>
        <p:nvSpPr>
          <p:cNvPr id="2" name="Textfeld 1">
            <a:extLst>
              <a:ext uri="{FF2B5EF4-FFF2-40B4-BE49-F238E27FC236}">
                <a16:creationId xmlns:a16="http://schemas.microsoft.com/office/drawing/2014/main" id="{F7E1F8E1-595B-48F9-82E2-AAC2EE0BC2D9}"/>
              </a:ext>
            </a:extLst>
          </p:cNvPr>
          <p:cNvSpPr txBox="1"/>
          <p:nvPr/>
        </p:nvSpPr>
        <p:spPr>
          <a:xfrm>
            <a:off x="767408" y="1778437"/>
            <a:ext cx="3760966" cy="2308324"/>
          </a:xfrm>
          <a:prstGeom prst="rect">
            <a:avLst/>
          </a:prstGeom>
          <a:noFill/>
        </p:spPr>
        <p:txBody>
          <a:bodyPr wrap="none" rtlCol="0">
            <a:spAutoFit/>
          </a:bodyPr>
          <a:lstStyle/>
          <a:p>
            <a:r>
              <a:rPr lang="de-DE" b="1" dirty="0"/>
              <a:t>Urheberinnen dieser Lehrkonzeption:</a:t>
            </a:r>
          </a:p>
          <a:p>
            <a:br>
              <a:rPr lang="de-DE" b="1" dirty="0"/>
            </a:br>
            <a:r>
              <a:rPr lang="de-DE" dirty="0"/>
              <a:t>Univ.-Prof. Dr. Claudia Steinberg</a:t>
            </a:r>
            <a:br>
              <a:rPr lang="de-DE" dirty="0"/>
            </a:br>
            <a:r>
              <a:rPr lang="de-DE" dirty="0"/>
              <a:t>Jana Heimes</a:t>
            </a:r>
          </a:p>
          <a:p>
            <a:r>
              <a:rPr lang="de-DE" dirty="0"/>
              <a:t>Dr. Stephani </a:t>
            </a:r>
            <a:r>
              <a:rPr lang="de-DE" dirty="0" err="1"/>
              <a:t>Howahl</a:t>
            </a:r>
            <a:br>
              <a:rPr lang="de-DE" dirty="0"/>
            </a:br>
            <a:r>
              <a:rPr lang="de-DE" dirty="0"/>
              <a:t>Rachel </a:t>
            </a:r>
            <a:r>
              <a:rPr lang="de-DE" dirty="0" err="1"/>
              <a:t>Wittschier</a:t>
            </a:r>
            <a:br>
              <a:rPr lang="de-DE" dirty="0"/>
            </a:br>
            <a:r>
              <a:rPr lang="de-DE" dirty="0"/>
              <a:t>Ronja </a:t>
            </a:r>
            <a:r>
              <a:rPr lang="de-DE" dirty="0" err="1"/>
              <a:t>Frizen</a:t>
            </a:r>
            <a:br>
              <a:rPr lang="de-DE" dirty="0"/>
            </a:br>
            <a:r>
              <a:rPr lang="de-DE" dirty="0"/>
              <a:t>Helena Miko</a:t>
            </a:r>
          </a:p>
        </p:txBody>
      </p:sp>
      <p:pic>
        <p:nvPicPr>
          <p:cNvPr id="12" name="Grafik 11">
            <a:extLst>
              <a:ext uri="{FF2B5EF4-FFF2-40B4-BE49-F238E27FC236}">
                <a16:creationId xmlns:a16="http://schemas.microsoft.com/office/drawing/2014/main" id="{21874310-1BF3-46CB-93CE-0F7144DB3CA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10837" y="6605874"/>
            <a:ext cx="778245" cy="272290"/>
          </a:xfrm>
          <a:prstGeom prst="rect">
            <a:avLst/>
          </a:prstGeom>
        </p:spPr>
      </p:pic>
      <p:pic>
        <p:nvPicPr>
          <p:cNvPr id="4" name="Grafik 3">
            <a:extLst>
              <a:ext uri="{FF2B5EF4-FFF2-40B4-BE49-F238E27FC236}">
                <a16:creationId xmlns:a16="http://schemas.microsoft.com/office/drawing/2014/main" id="{9F84B743-9E87-4AED-8D9F-A6ED2EBBB0B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88488" y="5939930"/>
            <a:ext cx="1636417" cy="873446"/>
          </a:xfrm>
          <a:prstGeom prst="rect">
            <a:avLst/>
          </a:prstGeom>
        </p:spPr>
      </p:pic>
      <p:sp>
        <p:nvSpPr>
          <p:cNvPr id="14" name="Textfeld 14">
            <a:extLst>
              <a:ext uri="{FF2B5EF4-FFF2-40B4-BE49-F238E27FC236}">
                <a16:creationId xmlns:a16="http://schemas.microsoft.com/office/drawing/2014/main" id="{D3FB4B7A-3131-41AC-BB3B-8B1DAA46A1BB}"/>
              </a:ext>
            </a:extLst>
          </p:cNvPr>
          <p:cNvSpPr txBox="1"/>
          <p:nvPr/>
        </p:nvSpPr>
        <p:spPr>
          <a:xfrm>
            <a:off x="695400" y="4414340"/>
            <a:ext cx="6213373" cy="1273747"/>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„VR Move - Leiblich-immersive 3D-Raumerfahrung für Bewegungsgestaltung im Bereich „Gestalten, Tanzen, Darstellen“ im Sportunterricht“ und die zugehörigen Materialien sind lizensiert unter der Creative Commons Namensnennung 4.0 International Lizenz (CC BY 4.0): </a:t>
            </a:r>
            <a:r>
              <a:rPr lang="de-DE"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p:txBody>
      </p:sp>
    </p:spTree>
    <p:extLst>
      <p:ext uri="{BB962C8B-B14F-4D97-AF65-F5344CB8AC3E}">
        <p14:creationId xmlns:p14="http://schemas.microsoft.com/office/powerpoint/2010/main" val="50897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2639616" y="908720"/>
            <a:ext cx="2880320" cy="3046988"/>
          </a:xfrm>
          <a:prstGeom prst="rect">
            <a:avLst/>
          </a:prstGeom>
          <a:solidFill>
            <a:schemeClr val="accent4">
              <a:lumMod val="20000"/>
              <a:lumOff val="80000"/>
            </a:schemeClr>
          </a:solidFill>
        </p:spPr>
        <p:txBody>
          <a:bodyPr wrap="square">
            <a:spAutoFit/>
          </a:bodyPr>
          <a:lstStyle/>
          <a:p>
            <a:r>
              <a:rPr lang="de-DE" sz="2400" b="1" dirty="0">
                <a:latin typeface="Aptos" panose="020B0004020202020204"/>
              </a:rPr>
              <a:t>Einführung</a:t>
            </a:r>
          </a:p>
          <a:p>
            <a:endParaRPr lang="de-DE" sz="2400" b="1" dirty="0">
              <a:latin typeface="Aptos" panose="020B0004020202020204"/>
            </a:endParaRPr>
          </a:p>
          <a:p>
            <a:r>
              <a:rPr lang="de-DE" sz="2400" b="1" dirty="0">
                <a:latin typeface="Aptos" panose="020B0004020202020204"/>
              </a:rPr>
              <a:t>Virtual Reality (VR)</a:t>
            </a:r>
          </a:p>
          <a:p>
            <a:endParaRPr lang="de-DE" sz="2400" b="1" dirty="0">
              <a:latin typeface="Aptos" panose="020B0004020202020204"/>
            </a:endParaRPr>
          </a:p>
          <a:p>
            <a:r>
              <a:rPr lang="de-DE" sz="2400" b="1" dirty="0">
                <a:latin typeface="Aptos" panose="020B0004020202020204"/>
              </a:rPr>
              <a:t>Gestaltungskriterium </a:t>
            </a:r>
          </a:p>
          <a:p>
            <a:r>
              <a:rPr lang="de-DE" sz="2400" b="1" dirty="0">
                <a:latin typeface="Aptos" panose="020B0004020202020204"/>
              </a:rPr>
              <a:t>Raum</a:t>
            </a:r>
          </a:p>
          <a:p>
            <a:endParaRPr lang="de-DE" sz="2400" b="1" dirty="0">
              <a:latin typeface="Aptos" panose="020B0004020202020204"/>
            </a:endParaRPr>
          </a:p>
          <a:p>
            <a:r>
              <a:rPr lang="de-DE" sz="2400" b="1" dirty="0" err="1">
                <a:latin typeface="Aptos" panose="020B0004020202020204"/>
              </a:rPr>
              <a:t>Raumwege</a:t>
            </a:r>
            <a:endParaRPr lang="de-DE" sz="2400" b="1" dirty="0">
              <a:latin typeface="Aptos" panose="020B0004020202020204"/>
            </a:endParaRP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rgbClr val="00E5B6"/>
          </a:solidFill>
        </p:spPr>
        <p:txBody>
          <a:bodyPr wrap="square" rtlCol="0">
            <a:spAutoFit/>
          </a:bodyPr>
          <a:lstStyle/>
          <a:p>
            <a:r>
              <a:rPr lang="de-DE" sz="3200" b="1" dirty="0">
                <a:latin typeface="Aptos" panose="020B0004020202020204"/>
              </a:rPr>
              <a:t>		VR Move 		Unterrichtseinheit 1			Karten 1-6</a:t>
            </a:r>
          </a:p>
        </p:txBody>
      </p:sp>
      <p:sp>
        <p:nvSpPr>
          <p:cNvPr id="9" name="Ellipse 8">
            <a:extLst>
              <a:ext uri="{FF2B5EF4-FFF2-40B4-BE49-F238E27FC236}">
                <a16:creationId xmlns:a16="http://schemas.microsoft.com/office/drawing/2014/main" id="{C807521E-44F4-459A-9390-5B4B93D9647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060A07E9-3C79-40B1-A51C-40A4E9E0B4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742086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08B4141-5015-FE35-262C-93B675D818F4}"/>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826B277D-C78A-8F12-77DC-EF2BF712C495}"/>
              </a:ext>
            </a:extLst>
          </p:cNvPr>
          <p:cNvSpPr>
            <a:spLocks noGrp="1"/>
          </p:cNvSpPr>
          <p:nvPr>
            <p:ph type="ctrTitle" idx="4294967295"/>
          </p:nvPr>
        </p:nvSpPr>
        <p:spPr bwMode="auto">
          <a:xfrm>
            <a:off x="3162542" y="1230232"/>
            <a:ext cx="8622098" cy="4999042"/>
          </a:xfrm>
          <a:solidFill>
            <a:schemeClr val="bg1"/>
          </a:solidFill>
          <a:ln w="28575">
            <a:noFill/>
          </a:ln>
        </p:spPr>
        <p:txBody>
          <a:bodyPr/>
          <a:lstStyle/>
          <a:p>
            <a:r>
              <a:rPr lang="de-DE" sz="1800" dirty="0">
                <a:solidFill>
                  <a:srgbClr val="000000"/>
                </a:solidFill>
                <a:latin typeface="Aptos" panose="020B0004020202020204" pitchFamily="34" charset="0"/>
              </a:rPr>
              <a:t>Erkundet mit Hilfe der Technikanleitung</a:t>
            </a:r>
            <a:r>
              <a:rPr lang="de-DE" sz="1800" i="1" dirty="0">
                <a:solidFill>
                  <a:srgbClr val="000000"/>
                </a:solidFill>
                <a:latin typeface="Aptos" panose="020B0004020202020204" pitchFamily="34" charset="0"/>
              </a:rPr>
              <a:t>,</a:t>
            </a:r>
            <a:r>
              <a:rPr lang="de-DE" sz="1800" dirty="0">
                <a:solidFill>
                  <a:srgbClr val="000000"/>
                </a:solidFill>
                <a:latin typeface="Aptos" panose="020B0004020202020204" pitchFamily="34" charset="0"/>
              </a:rPr>
              <a:t> zu zweit, die Funktionen der App Open </a:t>
            </a:r>
            <a:r>
              <a:rPr lang="de-DE" sz="1800" dirty="0" err="1">
                <a:solidFill>
                  <a:srgbClr val="000000"/>
                </a:solidFill>
                <a:latin typeface="Aptos" panose="020B0004020202020204" pitchFamily="34" charset="0"/>
              </a:rPr>
              <a:t>Brush</a:t>
            </a:r>
            <a:r>
              <a:rPr lang="de-DE" sz="1800" dirty="0">
                <a:solidFill>
                  <a:srgbClr val="000000"/>
                </a:solidFill>
                <a:latin typeface="Aptos" panose="020B0004020202020204" pitchFamily="34" charset="0"/>
              </a:rPr>
              <a:t>. Dafür wechselt ihr euch gleich mit der VR-Brille ab. Entscheidet wer von euch A und wer B ist. </a:t>
            </a:r>
            <a:br>
              <a:rPr lang="de-DE" sz="1800" b="1"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b="1" u="sng" dirty="0">
                <a:solidFill>
                  <a:srgbClr val="000000"/>
                </a:solidFill>
                <a:latin typeface="Aptos" panose="020B0004020202020204" pitchFamily="34" charset="0"/>
              </a:rPr>
              <a:t>Vorgehen:</a:t>
            </a:r>
            <a:r>
              <a:rPr lang="de-DE" sz="1800" b="1"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Person A setzt die Brille auf. </a:t>
            </a:r>
            <a:br>
              <a:rPr lang="de-DE" sz="1800" dirty="0">
                <a:latin typeface="Aptos" panose="020B0004020202020204" pitchFamily="34" charset="0"/>
              </a:rPr>
            </a:br>
            <a:r>
              <a:rPr lang="de-DE" sz="1800" dirty="0">
                <a:latin typeface="Aptos" panose="020B0004020202020204" pitchFamily="34" charset="0"/>
              </a:rPr>
              <a:t>	     	</a:t>
            </a:r>
            <a:r>
              <a:rPr lang="de-DE" sz="1800" dirty="0">
                <a:solidFill>
                  <a:srgbClr val="000000"/>
                </a:solidFill>
                <a:latin typeface="Aptos" panose="020B0004020202020204" pitchFamily="34" charset="0"/>
              </a:rPr>
              <a:t>Person B leitet mit Hilfe des Infoblattes an, liest die 				Arbeitsaufträge laut vor und passt gut auf Person A auf, da diese 			die reale Umgebung außerhalb der VR-Brille nicht sehen kann.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b="1" u="sng" dirty="0">
                <a:solidFill>
                  <a:srgbClr val="000000"/>
                </a:solidFill>
                <a:latin typeface="Aptos" panose="020B0004020202020204" pitchFamily="34" charset="0"/>
              </a:rPr>
              <a:t>Aufgabe:</a:t>
            </a:r>
            <a:r>
              <a:rPr lang="de-DE" sz="1800" b="1"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Findet heraus wie man in der App </a:t>
            </a:r>
            <a:r>
              <a:rPr lang="de-DE" sz="1800" b="1" dirty="0">
                <a:solidFill>
                  <a:srgbClr val="000000"/>
                </a:solidFill>
                <a:latin typeface="Aptos" panose="020B0004020202020204" pitchFamily="34" charset="0"/>
              </a:rPr>
              <a:t>zeichnet, Farben verändert, 			radiert, vergrößert - verkleinert</a:t>
            </a:r>
            <a:r>
              <a:rPr lang="de-DE" sz="1800" dirty="0">
                <a:solidFill>
                  <a:srgbClr val="000000"/>
                </a:solidFill>
                <a:latin typeface="Aptos" panose="020B0004020202020204" pitchFamily="34" charset="0"/>
              </a:rPr>
              <a:t> und den gesamten </a:t>
            </a:r>
            <a:r>
              <a:rPr lang="de-DE" sz="1800" b="1" dirty="0">
                <a:solidFill>
                  <a:srgbClr val="000000"/>
                </a:solidFill>
                <a:latin typeface="Aptos" panose="020B0004020202020204" pitchFamily="34" charset="0"/>
              </a:rPr>
              <a:t>Screen löscht</a:t>
            </a:r>
            <a:r>
              <a:rPr lang="de-DE" sz="1800" dirty="0">
                <a:solidFill>
                  <a:srgbClr val="000000"/>
                </a:solidFill>
                <a:latin typeface="Aptos" panose="020B0004020202020204" pitchFamily="34" charset="0"/>
              </a:rPr>
              <a:t>.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Tauscht die Brille und wiederholt den Vorgang, sodass ihr beide die App kennengelernt haben.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endParaRPr lang="de-DE" sz="1800" dirty="0">
              <a:effectLst/>
              <a:latin typeface="Aptos" panose="020B0004020202020204" pitchFamily="34" charset="0"/>
            </a:endParaRPr>
          </a:p>
        </p:txBody>
      </p:sp>
      <p:grpSp>
        <p:nvGrpSpPr>
          <p:cNvPr id="8" name="Gruppieren 7">
            <a:extLst>
              <a:ext uri="{FF2B5EF4-FFF2-40B4-BE49-F238E27FC236}">
                <a16:creationId xmlns:a16="http://schemas.microsoft.com/office/drawing/2014/main" id="{C87FE31D-F771-4709-B316-6E5A9DFA362E}"/>
              </a:ext>
            </a:extLst>
          </p:cNvPr>
          <p:cNvGrpSpPr/>
          <p:nvPr/>
        </p:nvGrpSpPr>
        <p:grpSpPr>
          <a:xfrm>
            <a:off x="551384" y="0"/>
            <a:ext cx="11640616" cy="645958"/>
            <a:chOff x="551384" y="0"/>
            <a:chExt cx="11640616" cy="645958"/>
          </a:xfrm>
        </p:grpSpPr>
        <p:sp>
          <p:nvSpPr>
            <p:cNvPr id="11" name="Rechteck 10">
              <a:extLst>
                <a:ext uri="{FF2B5EF4-FFF2-40B4-BE49-F238E27FC236}">
                  <a16:creationId xmlns:a16="http://schemas.microsoft.com/office/drawing/2014/main" id="{AD7FAC81-F49A-1107-5B18-7D6B3DFAE7BA}"/>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Titel 1">
              <a:extLst>
                <a:ext uri="{FF2B5EF4-FFF2-40B4-BE49-F238E27FC236}">
                  <a16:creationId xmlns:a16="http://schemas.microsoft.com/office/drawing/2014/main" id="{C7FBB8E2-7571-EAB2-F3ED-314DB1D98EBB}"/>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Einführung 			1/2		     VR + Open </a:t>
              </a:r>
              <a:r>
                <a:rPr lang="de-DE" sz="3000" dirty="0" err="1">
                  <a:latin typeface="Aptos" panose="020B0004020202020204" pitchFamily="34" charset="0"/>
                </a:rPr>
                <a:t>Brush</a:t>
              </a:r>
              <a:endParaRPr lang="de-DE" sz="3000" dirty="0">
                <a:latin typeface="Aptos" panose="020B0004020202020204" pitchFamily="34" charset="0"/>
              </a:endParaRPr>
            </a:p>
          </p:txBody>
        </p:sp>
        <p:sp>
          <p:nvSpPr>
            <p:cNvPr id="5" name="Rechteck 4">
              <a:extLst>
                <a:ext uri="{FF2B5EF4-FFF2-40B4-BE49-F238E27FC236}">
                  <a16:creationId xmlns:a16="http://schemas.microsoft.com/office/drawing/2014/main" id="{ACDD9986-7EC2-4B70-AEEF-955860009369}"/>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3" name="Grafik 2">
            <a:extLst>
              <a:ext uri="{FF2B5EF4-FFF2-40B4-BE49-F238E27FC236}">
                <a16:creationId xmlns:a16="http://schemas.microsoft.com/office/drawing/2014/main" id="{FD6F61EC-1738-5246-2C5B-C8CD14D5910F}"/>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4250308"/>
            <a:ext cx="1698972" cy="1698972"/>
          </a:xfrm>
          <a:prstGeom prst="rect">
            <a:avLst/>
          </a:prstGeom>
        </p:spPr>
      </p:pic>
      <p:sp>
        <p:nvSpPr>
          <p:cNvPr id="13" name="Textfeld 12">
            <a:extLst>
              <a:ext uri="{FF2B5EF4-FFF2-40B4-BE49-F238E27FC236}">
                <a16:creationId xmlns:a16="http://schemas.microsoft.com/office/drawing/2014/main" id="{69A58B3F-75FE-4B1B-E5AA-B299580FAAB3}"/>
              </a:ext>
            </a:extLst>
          </p:cNvPr>
          <p:cNvSpPr txBox="1"/>
          <p:nvPr/>
        </p:nvSpPr>
        <p:spPr bwMode="auto">
          <a:xfrm>
            <a:off x="3162541" y="5383865"/>
            <a:ext cx="8622091" cy="923330"/>
          </a:xfrm>
          <a:prstGeom prst="rect">
            <a:avLst/>
          </a:prstGeom>
          <a:solidFill>
            <a:schemeClr val="bg1"/>
          </a:solidFill>
        </p:spPr>
        <p:txBody>
          <a:bodyPr wrap="square" rtlCol="0">
            <a:spAutoFit/>
          </a:bodyPr>
          <a:lstStyle/>
          <a:p>
            <a:r>
              <a:rPr lang="de-DE" b="1" dirty="0">
                <a:latin typeface="Aptos" panose="020B0004020202020204" pitchFamily="34" charset="0"/>
              </a:rPr>
              <a:t>Tipps: </a:t>
            </a:r>
          </a:p>
          <a:p>
            <a:pPr marL="285750" indent="-285750">
              <a:buFont typeface="Arial" panose="020B0604020202020204" pitchFamily="34" charset="0"/>
              <a:buChar char="•"/>
            </a:pPr>
            <a:r>
              <a:rPr lang="de-DE" dirty="0">
                <a:latin typeface="Aptos" panose="020B0004020202020204" pitchFamily="34" charset="0"/>
              </a:rPr>
              <a:t>Setzt euch die VR-Brille so auf, dass ihr möglichst scharf seht. </a:t>
            </a:r>
          </a:p>
          <a:p>
            <a:pPr marL="285750" indent="-285750">
              <a:buFont typeface="Arial" panose="020B0604020202020204" pitchFamily="34" charset="0"/>
              <a:buChar char="•"/>
            </a:pPr>
            <a:r>
              <a:rPr lang="de-DE" dirty="0">
                <a:solidFill>
                  <a:srgbClr val="000000"/>
                </a:solidFill>
                <a:latin typeface="Aptos" panose="020B0004020202020204" pitchFamily="34" charset="0"/>
              </a:rPr>
              <a:t>Wählt 2 verschiedene Farben, damit ihr eure gemalten Striche unterscheiden könnt.</a:t>
            </a:r>
          </a:p>
        </p:txBody>
      </p:sp>
      <p:pic>
        <p:nvPicPr>
          <p:cNvPr id="14" name="Grafik 13">
            <a:extLst>
              <a:ext uri="{FF2B5EF4-FFF2-40B4-BE49-F238E27FC236}">
                <a16:creationId xmlns:a16="http://schemas.microsoft.com/office/drawing/2014/main" id="{83BD4606-E32A-42F4-9B11-E1BF1E87B1D8}"/>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46169" y="1124744"/>
            <a:ext cx="1656180" cy="1656180"/>
          </a:xfrm>
          <a:prstGeom prst="rect">
            <a:avLst/>
          </a:prstGeom>
        </p:spPr>
      </p:pic>
      <p:sp>
        <p:nvSpPr>
          <p:cNvPr id="12" name="Textfeld 11">
            <a:extLst>
              <a:ext uri="{FF2B5EF4-FFF2-40B4-BE49-F238E27FC236}">
                <a16:creationId xmlns:a16="http://schemas.microsoft.com/office/drawing/2014/main" id="{8BE14632-B34B-47D1-B2BA-994B1DE71B35}"/>
              </a:ext>
            </a:extLst>
          </p:cNvPr>
          <p:cNvSpPr txBox="1"/>
          <p:nvPr/>
        </p:nvSpPr>
        <p:spPr bwMode="auto">
          <a:xfrm>
            <a:off x="11208568" y="6376208"/>
            <a:ext cx="864096" cy="369332"/>
          </a:xfrm>
          <a:prstGeom prst="rect">
            <a:avLst/>
          </a:prstGeom>
          <a:noFill/>
        </p:spPr>
        <p:txBody>
          <a:bodyPr wrap="square" rtlCol="0">
            <a:spAutoFit/>
          </a:bodyPr>
          <a:lstStyle/>
          <a:p>
            <a:r>
              <a:rPr lang="de-DE" b="1" dirty="0"/>
              <a:t>Karte 1 </a:t>
            </a:r>
          </a:p>
        </p:txBody>
      </p:sp>
      <p:sp>
        <p:nvSpPr>
          <p:cNvPr id="16" name="Ellipse 15">
            <a:extLst>
              <a:ext uri="{FF2B5EF4-FFF2-40B4-BE49-F238E27FC236}">
                <a16:creationId xmlns:a16="http://schemas.microsoft.com/office/drawing/2014/main" id="{DE6AD4DB-2366-447C-A32E-927AD4A981EC}"/>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35B1F191-A377-4CAF-86DC-AB4C3ED7A19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400247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8C5E549-335D-BD0D-BEB2-53620A755825}"/>
            </a:ext>
          </a:extLst>
        </p:cNvPr>
        <p:cNvGrpSpPr/>
        <p:nvPr/>
      </p:nvGrpSpPr>
      <p:grpSpPr bwMode="auto">
        <a:xfrm>
          <a:off x="0" y="0"/>
          <a:ext cx="0" cy="0"/>
          <a:chOff x="0" y="0"/>
          <a:chExt cx="0" cy="0"/>
        </a:xfrm>
      </p:grpSpPr>
      <p:graphicFrame>
        <p:nvGraphicFramePr>
          <p:cNvPr id="15" name="Tabelle 14">
            <a:extLst>
              <a:ext uri="{FF2B5EF4-FFF2-40B4-BE49-F238E27FC236}">
                <a16:creationId xmlns:a16="http://schemas.microsoft.com/office/drawing/2014/main" id="{CC6CBA74-BDD1-1E1D-764F-9DE52A04581F}"/>
              </a:ext>
            </a:extLst>
          </p:cNvPr>
          <p:cNvGraphicFramePr>
            <a:graphicFrameLocks noGrp="1"/>
          </p:cNvGraphicFramePr>
          <p:nvPr/>
        </p:nvGraphicFramePr>
        <p:xfrm>
          <a:off x="973859" y="1268760"/>
          <a:ext cx="5112568" cy="5044850"/>
        </p:xfrm>
        <a:graphic>
          <a:graphicData uri="http://schemas.openxmlformats.org/drawingml/2006/table">
            <a:tbl>
              <a:tblPr firstRow="1" bandRow="1">
                <a:tableStyleId>{5C22544A-7EE6-4342-B048-85BDC9FD1C3A}</a:tableStyleId>
              </a:tblPr>
              <a:tblGrid>
                <a:gridCol w="5112568">
                  <a:extLst>
                    <a:ext uri="{9D8B030D-6E8A-4147-A177-3AD203B41FA5}">
                      <a16:colId xmlns:a16="http://schemas.microsoft.com/office/drawing/2014/main" val="549703487"/>
                    </a:ext>
                  </a:extLst>
                </a:gridCol>
              </a:tblGrid>
              <a:tr h="572950">
                <a:tc>
                  <a:txBody>
                    <a:bodyPr/>
                    <a:lstStyle/>
                    <a:p>
                      <a:pPr algn="ctr"/>
                      <a:r>
                        <a:rPr lang="de-DE" sz="3000" dirty="0">
                          <a:latin typeface="Aptos" panose="020B0004020202020204" pitchFamily="34" charset="0"/>
                        </a:rPr>
                        <a:t>Person A</a:t>
                      </a:r>
                    </a:p>
                  </a:txBody>
                  <a:tcPr/>
                </a:tc>
                <a:extLst>
                  <a:ext uri="{0D108BD9-81ED-4DB2-BD59-A6C34878D82A}">
                    <a16:rowId xmlns:a16="http://schemas.microsoft.com/office/drawing/2014/main" val="1148390099"/>
                  </a:ext>
                </a:extLst>
              </a:tr>
              <a:tr h="831127">
                <a:tc>
                  <a:txBody>
                    <a:bodyPr/>
                    <a:lstStyle/>
                    <a:p>
                      <a:pPr marL="343800" indent="-342900">
                        <a:buAutoNum type="arabicPeriod"/>
                      </a:pPr>
                      <a:r>
                        <a:rPr lang="de-DE" sz="1800" dirty="0">
                          <a:solidFill>
                            <a:schemeClr val="dk1"/>
                          </a:solidFill>
                          <a:effectLst/>
                          <a:latin typeface="+mn-lt"/>
                          <a:ea typeface="+mn-ea"/>
                          <a:cs typeface="+mn-cs"/>
                        </a:rPr>
                        <a:t>Du startest </a:t>
                      </a:r>
                      <a:r>
                        <a:rPr lang="de-DE" sz="1800" b="1" dirty="0">
                          <a:solidFill>
                            <a:schemeClr val="dk1"/>
                          </a:solidFill>
                          <a:effectLst/>
                          <a:latin typeface="+mn-lt"/>
                          <a:ea typeface="+mn-ea"/>
                          <a:cs typeface="+mn-cs"/>
                        </a:rPr>
                        <a:t>mit</a:t>
                      </a:r>
                      <a:r>
                        <a:rPr lang="de-DE" sz="1800" dirty="0">
                          <a:solidFill>
                            <a:schemeClr val="dk1"/>
                          </a:solidFill>
                          <a:effectLst/>
                          <a:latin typeface="+mn-lt"/>
                          <a:ea typeface="+mn-ea"/>
                          <a:cs typeface="+mn-cs"/>
                        </a:rPr>
                        <a:t> </a:t>
                      </a:r>
                      <a:r>
                        <a:rPr lang="de-DE" sz="1800" b="1" dirty="0">
                          <a:solidFill>
                            <a:schemeClr val="dk1"/>
                          </a:solidFill>
                          <a:effectLst/>
                          <a:latin typeface="+mn-lt"/>
                          <a:ea typeface="+mn-ea"/>
                          <a:cs typeface="+mn-cs"/>
                        </a:rPr>
                        <a:t>VR-Brille</a:t>
                      </a:r>
                      <a:r>
                        <a:rPr lang="de-DE" sz="1800" dirty="0">
                          <a:solidFill>
                            <a:schemeClr val="dk1"/>
                          </a:solidFill>
                          <a:effectLst/>
                          <a:latin typeface="+mn-lt"/>
                          <a:ea typeface="+mn-ea"/>
                          <a:cs typeface="+mn-cs"/>
                        </a:rPr>
                        <a:t>. Zeichne ein Gebilde in den VR-Raum. Nutze dabei  den gesamten Raum des Guardian aus. </a:t>
                      </a:r>
                    </a:p>
                  </a:txBody>
                  <a:tcPr/>
                </a:tc>
                <a:extLst>
                  <a:ext uri="{0D108BD9-81ED-4DB2-BD59-A6C34878D82A}">
                    <a16:rowId xmlns:a16="http://schemas.microsoft.com/office/drawing/2014/main" val="3443354736"/>
                  </a:ext>
                </a:extLst>
              </a:tr>
              <a:tr h="862853">
                <a:tc>
                  <a:txBody>
                    <a:bodyPr/>
                    <a:lstStyle/>
                    <a:p>
                      <a:endParaRPr lang="de-DE" dirty="0">
                        <a:effectLst/>
                      </a:endParaRPr>
                    </a:p>
                    <a:p>
                      <a:endParaRPr lang="de-DE" dirty="0">
                        <a:effectLst/>
                      </a:endParaRPr>
                    </a:p>
                    <a:p>
                      <a:endParaRPr lang="de-DE" dirty="0">
                        <a:effectLst/>
                      </a:endParaRPr>
                    </a:p>
                  </a:txBody>
                  <a:tcPr/>
                </a:tc>
                <a:extLst>
                  <a:ext uri="{0D108BD9-81ED-4DB2-BD59-A6C34878D82A}">
                    <a16:rowId xmlns:a16="http://schemas.microsoft.com/office/drawing/2014/main" val="3832933711"/>
                  </a:ext>
                </a:extLst>
              </a:tr>
              <a:tr h="749776">
                <a:tc>
                  <a:txBody>
                    <a:bodyPr/>
                    <a:lstStyle/>
                    <a:p>
                      <a:pPr marL="342900" indent="-342900">
                        <a:buAutoNum type="arabicPeriod" startAt="3"/>
                      </a:pPr>
                      <a:r>
                        <a:rPr lang="de-DE" sz="1800" b="0" dirty="0">
                          <a:solidFill>
                            <a:schemeClr val="dk1"/>
                          </a:solidFill>
                          <a:effectLst/>
                          <a:latin typeface="+mn-lt"/>
                          <a:ea typeface="+mn-ea"/>
                          <a:cs typeface="+mn-cs"/>
                        </a:rPr>
                        <a:t>Jetzt ist B dran die Brille aufzusetzen und die erste Aufgabe auszuführen. Beobachte B genau und zeichne das Gebilde auf Papier.</a:t>
                      </a:r>
                    </a:p>
                    <a:p>
                      <a:pPr marL="342900" indent="-342900">
                        <a:buAutoNum type="arabicPeriod" startAt="3"/>
                      </a:pPr>
                      <a:endParaRPr lang="de-DE" sz="1800" b="0" dirty="0">
                        <a:solidFill>
                          <a:schemeClr val="dk1"/>
                        </a:solidFill>
                        <a:effectLst/>
                        <a:latin typeface="+mn-lt"/>
                        <a:ea typeface="+mn-ea"/>
                        <a:cs typeface="+mn-cs"/>
                      </a:endParaRPr>
                    </a:p>
                    <a:p>
                      <a:pPr marL="342900" indent="-342900">
                        <a:buAutoNum type="arabicPeriod" startAt="3"/>
                      </a:pPr>
                      <a:endParaRPr lang="de-DE" sz="1800" b="0" dirty="0">
                        <a:solidFill>
                          <a:schemeClr val="dk1"/>
                        </a:solidFill>
                        <a:effectLst/>
                        <a:latin typeface="+mn-lt"/>
                        <a:ea typeface="+mn-ea"/>
                        <a:cs typeface="+mn-cs"/>
                      </a:endParaRPr>
                    </a:p>
                    <a:p>
                      <a:pPr marL="342900" indent="-342900">
                        <a:buAutoNum type="arabicPeriod" startAt="3"/>
                      </a:pPr>
                      <a:endParaRPr lang="de-DE" sz="1800" b="0" dirty="0">
                        <a:solidFill>
                          <a:schemeClr val="dk1"/>
                        </a:solidFill>
                        <a:effectLst/>
                        <a:latin typeface="+mn-lt"/>
                        <a:ea typeface="+mn-ea"/>
                        <a:cs typeface="+mn-cs"/>
                      </a:endParaRPr>
                    </a:p>
                  </a:txBody>
                  <a:tcPr/>
                </a:tc>
                <a:extLst>
                  <a:ext uri="{0D108BD9-81ED-4DB2-BD59-A6C34878D82A}">
                    <a16:rowId xmlns:a16="http://schemas.microsoft.com/office/drawing/2014/main" val="555049397"/>
                  </a:ext>
                </a:extLst>
              </a:tr>
              <a:tr h="905740">
                <a:tc>
                  <a:txBody>
                    <a:bodyPr/>
                    <a:lstStyle/>
                    <a:p>
                      <a:endParaRPr lang="de-DE" dirty="0"/>
                    </a:p>
                  </a:txBody>
                  <a:tcPr/>
                </a:tc>
                <a:extLst>
                  <a:ext uri="{0D108BD9-81ED-4DB2-BD59-A6C34878D82A}">
                    <a16:rowId xmlns:a16="http://schemas.microsoft.com/office/drawing/2014/main" val="834984344"/>
                  </a:ext>
                </a:extLst>
              </a:tr>
            </a:tbl>
          </a:graphicData>
        </a:graphic>
      </p:graphicFrame>
      <p:graphicFrame>
        <p:nvGraphicFramePr>
          <p:cNvPr id="17" name="Tabelle 16">
            <a:extLst>
              <a:ext uri="{FF2B5EF4-FFF2-40B4-BE49-F238E27FC236}">
                <a16:creationId xmlns:a16="http://schemas.microsoft.com/office/drawing/2014/main" id="{75F64F06-A47D-2758-C43D-AA8D746CF066}"/>
              </a:ext>
            </a:extLst>
          </p:cNvPr>
          <p:cNvGraphicFramePr>
            <a:graphicFrameLocks noGrp="1"/>
          </p:cNvGraphicFramePr>
          <p:nvPr>
            <p:extLst>
              <p:ext uri="{D42A27DB-BD31-4B8C-83A1-F6EECF244321}">
                <p14:modId xmlns:p14="http://schemas.microsoft.com/office/powerpoint/2010/main" val="1441823645"/>
              </p:ext>
            </p:extLst>
          </p:nvPr>
        </p:nvGraphicFramePr>
        <p:xfrm>
          <a:off x="6105573" y="1268760"/>
          <a:ext cx="5112568" cy="5053510"/>
        </p:xfrm>
        <a:graphic>
          <a:graphicData uri="http://schemas.openxmlformats.org/drawingml/2006/table">
            <a:tbl>
              <a:tblPr firstRow="1" bandRow="1">
                <a:tableStyleId>{F5AB1C69-6EDB-4FF4-983F-18BD219EF322}</a:tableStyleId>
              </a:tblPr>
              <a:tblGrid>
                <a:gridCol w="5112568">
                  <a:extLst>
                    <a:ext uri="{9D8B030D-6E8A-4147-A177-3AD203B41FA5}">
                      <a16:colId xmlns:a16="http://schemas.microsoft.com/office/drawing/2014/main" val="715586448"/>
                    </a:ext>
                  </a:extLst>
                </a:gridCol>
              </a:tblGrid>
              <a:tr h="572950">
                <a:tc>
                  <a:txBody>
                    <a:bodyPr/>
                    <a:lstStyle/>
                    <a:p>
                      <a:pPr algn="ctr"/>
                      <a:r>
                        <a:rPr lang="de-DE" sz="3000" dirty="0">
                          <a:latin typeface="Aptos" panose="020B0004020202020204" pitchFamily="34" charset="0"/>
                        </a:rPr>
                        <a:t>Person B</a:t>
                      </a:r>
                    </a:p>
                  </a:txBody>
                  <a:tcPr>
                    <a:solidFill>
                      <a:srgbClr val="00E5B6"/>
                    </a:solidFill>
                  </a:tcPr>
                </a:tc>
                <a:extLst>
                  <a:ext uri="{0D108BD9-81ED-4DB2-BD59-A6C34878D82A}">
                    <a16:rowId xmlns:a16="http://schemas.microsoft.com/office/drawing/2014/main" val="1083554072"/>
                  </a:ext>
                </a:extLst>
              </a:tr>
              <a:tr h="559195">
                <a:tc>
                  <a:txBody>
                    <a:bodyPr/>
                    <a:lstStyle/>
                    <a:p>
                      <a:pPr marL="342900" indent="-342900">
                        <a:buAutoNum type="arabicPeriod"/>
                      </a:pPr>
                      <a:r>
                        <a:rPr lang="de-DE" sz="1800" dirty="0">
                          <a:solidFill>
                            <a:schemeClr val="dk1"/>
                          </a:solidFill>
                          <a:effectLst/>
                          <a:latin typeface="+mn-lt"/>
                          <a:ea typeface="+mn-ea"/>
                          <a:cs typeface="+mn-cs"/>
                        </a:rPr>
                        <a:t>Du startest </a:t>
                      </a:r>
                      <a:r>
                        <a:rPr lang="de-DE" sz="1800" b="1" dirty="0">
                          <a:solidFill>
                            <a:schemeClr val="dk1"/>
                          </a:solidFill>
                          <a:effectLst/>
                          <a:latin typeface="+mn-lt"/>
                          <a:ea typeface="+mn-ea"/>
                          <a:cs typeface="+mn-cs"/>
                        </a:rPr>
                        <a:t>ohne</a:t>
                      </a:r>
                      <a:r>
                        <a:rPr lang="de-DE" sz="1800" dirty="0">
                          <a:solidFill>
                            <a:schemeClr val="dk1"/>
                          </a:solidFill>
                          <a:effectLst/>
                          <a:latin typeface="+mn-lt"/>
                          <a:ea typeface="+mn-ea"/>
                          <a:cs typeface="+mn-cs"/>
                        </a:rPr>
                        <a:t> </a:t>
                      </a:r>
                      <a:r>
                        <a:rPr lang="de-DE" sz="1800" b="1" dirty="0">
                          <a:solidFill>
                            <a:schemeClr val="dk1"/>
                          </a:solidFill>
                          <a:effectLst/>
                          <a:latin typeface="+mn-lt"/>
                          <a:ea typeface="+mn-ea"/>
                          <a:cs typeface="+mn-cs"/>
                        </a:rPr>
                        <a:t>VR-Brille</a:t>
                      </a:r>
                      <a:r>
                        <a:rPr lang="de-DE" sz="1800" dirty="0">
                          <a:solidFill>
                            <a:schemeClr val="dk1"/>
                          </a:solidFill>
                          <a:effectLst/>
                          <a:latin typeface="+mn-lt"/>
                          <a:ea typeface="+mn-ea"/>
                          <a:cs typeface="+mn-cs"/>
                        </a:rPr>
                        <a:t>. Beobachte deine(n) Partner(in) und zeichne das Gebilde auf Papier nach.</a:t>
                      </a:r>
                    </a:p>
                  </a:txBody>
                  <a:tcPr>
                    <a:solidFill>
                      <a:schemeClr val="accent4">
                        <a:lumMod val="40000"/>
                        <a:lumOff val="60000"/>
                      </a:schemeClr>
                    </a:solidFill>
                  </a:tcPr>
                </a:tc>
                <a:extLst>
                  <a:ext uri="{0D108BD9-81ED-4DB2-BD59-A6C34878D82A}">
                    <a16:rowId xmlns:a16="http://schemas.microsoft.com/office/drawing/2014/main" val="1776413571"/>
                  </a:ext>
                </a:extLst>
              </a:tr>
              <a:tr h="711317">
                <a:tc>
                  <a:txBody>
                    <a:bodyPr/>
                    <a:lstStyle/>
                    <a:p>
                      <a:endParaRPr lang="de-DE" dirty="0">
                        <a:effectLst/>
                      </a:endParaRPr>
                    </a:p>
                    <a:p>
                      <a:endParaRPr lang="de-DE" dirty="0">
                        <a:effectLst/>
                      </a:endParaRPr>
                    </a:p>
                    <a:p>
                      <a:endParaRPr lang="de-DE" dirty="0">
                        <a:effectLst/>
                      </a:endParaRPr>
                    </a:p>
                  </a:txBody>
                  <a:tcPr>
                    <a:solidFill>
                      <a:schemeClr val="accent4">
                        <a:lumMod val="20000"/>
                        <a:lumOff val="80000"/>
                      </a:schemeClr>
                    </a:solidFill>
                  </a:tcPr>
                </a:tc>
                <a:extLst>
                  <a:ext uri="{0D108BD9-81ED-4DB2-BD59-A6C34878D82A}">
                    <a16:rowId xmlns:a16="http://schemas.microsoft.com/office/drawing/2014/main" val="2412222656"/>
                  </a:ext>
                </a:extLst>
              </a:tr>
              <a:tr h="1368786">
                <a:tc>
                  <a:txBody>
                    <a:bodyPr/>
                    <a:lstStyle/>
                    <a:p>
                      <a:pPr marL="342000" indent="-342000"/>
                      <a:r>
                        <a:rPr lang="de-DE" sz="1800" b="0" dirty="0">
                          <a:solidFill>
                            <a:schemeClr val="dk1"/>
                          </a:solidFill>
                          <a:effectLst/>
                          <a:latin typeface="+mn-lt"/>
                          <a:ea typeface="+mn-ea"/>
                          <a:cs typeface="+mn-cs"/>
                        </a:rPr>
                        <a:t>3.   Jetzt bist du dran die Bille aufzusetzen und dein eigenes Gebilde im VR-Raum zu zeichnen. Setz die Brille auf, schau dich kurz um, l</a:t>
                      </a:r>
                      <a:r>
                        <a:rPr lang="de-DE" sz="1800" dirty="0">
                          <a:solidFill>
                            <a:schemeClr val="dk1"/>
                          </a:solidFill>
                          <a:effectLst/>
                          <a:latin typeface="+mn-lt"/>
                          <a:ea typeface="+mn-ea"/>
                          <a:cs typeface="+mn-cs"/>
                        </a:rPr>
                        <a:t>ösche den Sketch, wechsele die Farbe des Stifts und starte mit deinem Gebilde – nutze den gesamten Raum des Guardian.</a:t>
                      </a:r>
                      <a:endParaRPr lang="de-DE" dirty="0">
                        <a:effectLst/>
                      </a:endParaRPr>
                    </a:p>
                  </a:txBody>
                  <a:tcPr>
                    <a:solidFill>
                      <a:schemeClr val="accent4">
                        <a:lumMod val="40000"/>
                        <a:lumOff val="60000"/>
                      </a:schemeClr>
                    </a:solidFill>
                  </a:tcPr>
                </a:tc>
                <a:extLst>
                  <a:ext uri="{0D108BD9-81ED-4DB2-BD59-A6C34878D82A}">
                    <a16:rowId xmlns:a16="http://schemas.microsoft.com/office/drawing/2014/main" val="1103732840"/>
                  </a:ext>
                </a:extLst>
              </a:tr>
              <a:tr h="296807">
                <a:tc>
                  <a:txBody>
                    <a:bodyPr/>
                    <a:lstStyle/>
                    <a:p>
                      <a:endParaRPr lang="de-DE" dirty="0"/>
                    </a:p>
                    <a:p>
                      <a:endParaRPr lang="de-DE" dirty="0"/>
                    </a:p>
                    <a:p>
                      <a:endParaRPr lang="de-DE" dirty="0"/>
                    </a:p>
                  </a:txBody>
                  <a:tcPr>
                    <a:solidFill>
                      <a:schemeClr val="accent4">
                        <a:lumMod val="20000"/>
                        <a:lumOff val="80000"/>
                      </a:schemeClr>
                    </a:solidFill>
                  </a:tcPr>
                </a:tc>
                <a:extLst>
                  <a:ext uri="{0D108BD9-81ED-4DB2-BD59-A6C34878D82A}">
                    <a16:rowId xmlns:a16="http://schemas.microsoft.com/office/drawing/2014/main" val="2276090266"/>
                  </a:ext>
                </a:extLst>
              </a:tr>
            </a:tbl>
          </a:graphicData>
        </a:graphic>
      </p:graphicFrame>
      <p:pic>
        <p:nvPicPr>
          <p:cNvPr id="8" name="Grafik 7">
            <a:extLst>
              <a:ext uri="{FF2B5EF4-FFF2-40B4-BE49-F238E27FC236}">
                <a16:creationId xmlns:a16="http://schemas.microsoft.com/office/drawing/2014/main" id="{98AA1FA6-C129-5143-DC94-44593699F68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653911" y="1020770"/>
            <a:ext cx="936104" cy="936104"/>
          </a:xfrm>
          <a:prstGeom prst="rect">
            <a:avLst/>
          </a:prstGeom>
        </p:spPr>
      </p:pic>
      <p:pic>
        <p:nvPicPr>
          <p:cNvPr id="13" name="Grafik 12">
            <a:extLst>
              <a:ext uri="{FF2B5EF4-FFF2-40B4-BE49-F238E27FC236}">
                <a16:creationId xmlns:a16="http://schemas.microsoft.com/office/drawing/2014/main" id="{151A7331-A140-4B3F-4D8B-4EFD38B18546}"/>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5400000">
            <a:off x="31503" y="321040"/>
            <a:ext cx="1754315" cy="1754315"/>
          </a:xfrm>
          <a:prstGeom prst="rect">
            <a:avLst/>
          </a:prstGeom>
        </p:spPr>
      </p:pic>
      <p:pic>
        <p:nvPicPr>
          <p:cNvPr id="19" name="Grafik 18">
            <a:extLst>
              <a:ext uri="{FF2B5EF4-FFF2-40B4-BE49-F238E27FC236}">
                <a16:creationId xmlns:a16="http://schemas.microsoft.com/office/drawing/2014/main" id="{D78031B9-EF3D-A38A-9D3F-77746AE74C4F}"/>
              </a:ext>
            </a:extLst>
          </p:cNvPr>
          <p:cNvPicPr>
            <a:picLocks noChangeAspect="1"/>
          </p:cNvPicPr>
          <p:nvPr/>
        </p:nvPicPr>
        <p:blipFill>
          <a:blip r:embed="rId7">
            <a:extLst>
              <a:ext uri="{96DAC541-7B7A-43D3-8B79-37D633B846F1}">
                <asvg:svgBlip xmlns:asvg="http://schemas.microsoft.com/office/drawing/2016/SVG/main" r:embed="rId8"/>
              </a:ext>
            </a:extLst>
          </a:blip>
          <a:stretch/>
        </p:blipFill>
        <p:spPr bwMode="auto">
          <a:xfrm rot="8154311">
            <a:off x="11143864" y="2502949"/>
            <a:ext cx="1065510" cy="1065510"/>
          </a:xfrm>
          <a:prstGeom prst="rect">
            <a:avLst/>
          </a:prstGeom>
        </p:spPr>
      </p:pic>
      <p:pic>
        <p:nvPicPr>
          <p:cNvPr id="20" name="Grafik 19">
            <a:extLst>
              <a:ext uri="{FF2B5EF4-FFF2-40B4-BE49-F238E27FC236}">
                <a16:creationId xmlns:a16="http://schemas.microsoft.com/office/drawing/2014/main" id="{58BA3588-F8DD-A250-A84B-D27C9DA37671}"/>
              </a:ext>
            </a:extLst>
          </p:cNvPr>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106274" y="3689369"/>
            <a:ext cx="906884" cy="906884"/>
          </a:xfrm>
          <a:prstGeom prst="rect">
            <a:avLst/>
          </a:prstGeom>
        </p:spPr>
      </p:pic>
      <p:pic>
        <p:nvPicPr>
          <p:cNvPr id="21" name="Grafik 20">
            <a:extLst>
              <a:ext uri="{FF2B5EF4-FFF2-40B4-BE49-F238E27FC236}">
                <a16:creationId xmlns:a16="http://schemas.microsoft.com/office/drawing/2014/main" id="{651F232A-6AAE-2C4B-72F0-279791285E00}"/>
              </a:ext>
            </a:extLst>
          </p:cNvPr>
          <p:cNvPicPr>
            <a:picLocks noChangeAspect="1"/>
          </p:cNvPicPr>
          <p:nvPr/>
        </p:nvPicPr>
        <p:blipFill>
          <a:blip r:embed="rId11">
            <a:extLst>
              <a:ext uri="{96DAC541-7B7A-43D3-8B79-37D633B846F1}">
                <asvg:svgBlip xmlns:asvg="http://schemas.microsoft.com/office/drawing/2016/SVG/main" r:embed="rId12"/>
              </a:ext>
            </a:extLst>
          </a:blip>
          <a:stretch/>
        </p:blipFill>
        <p:spPr bwMode="auto">
          <a:xfrm rot="10800000">
            <a:off x="11249018" y="5157193"/>
            <a:ext cx="906884" cy="906884"/>
          </a:xfrm>
          <a:prstGeom prst="rect">
            <a:avLst/>
          </a:prstGeom>
        </p:spPr>
      </p:pic>
      <p:sp>
        <p:nvSpPr>
          <p:cNvPr id="4" name="Textfeld 3">
            <a:extLst>
              <a:ext uri="{FF2B5EF4-FFF2-40B4-BE49-F238E27FC236}">
                <a16:creationId xmlns:a16="http://schemas.microsoft.com/office/drawing/2014/main" id="{51E98623-6F80-451B-9804-2B023268305A}"/>
              </a:ext>
            </a:extLst>
          </p:cNvPr>
          <p:cNvSpPr txBox="1"/>
          <p:nvPr/>
        </p:nvSpPr>
        <p:spPr bwMode="auto">
          <a:xfrm>
            <a:off x="2927648" y="2854677"/>
            <a:ext cx="6614448" cy="646331"/>
          </a:xfrm>
          <a:prstGeom prst="rect">
            <a:avLst/>
          </a:prstGeom>
          <a:noFill/>
        </p:spPr>
        <p:txBody>
          <a:bodyPr wrap="square" rtlCol="0">
            <a:spAutoFit/>
          </a:bodyPr>
          <a:lstStyle/>
          <a:p>
            <a:pPr marL="342000" indent="-342000"/>
            <a:r>
              <a:rPr lang="de-DE" dirty="0">
                <a:solidFill>
                  <a:schemeClr val="dk1"/>
                </a:solidFill>
              </a:rPr>
              <a:t>2.   Tauscht euch </a:t>
            </a:r>
            <a:r>
              <a:rPr lang="de-DE" b="1" dirty="0">
                <a:solidFill>
                  <a:schemeClr val="dk1"/>
                </a:solidFill>
              </a:rPr>
              <a:t>ohne</a:t>
            </a:r>
            <a:r>
              <a:rPr lang="de-DE" dirty="0">
                <a:solidFill>
                  <a:schemeClr val="dk1"/>
                </a:solidFill>
              </a:rPr>
              <a:t> </a:t>
            </a:r>
            <a:r>
              <a:rPr lang="de-DE" b="1" dirty="0">
                <a:solidFill>
                  <a:schemeClr val="dk1"/>
                </a:solidFill>
              </a:rPr>
              <a:t>Brille</a:t>
            </a:r>
            <a:r>
              <a:rPr lang="de-DE" dirty="0">
                <a:solidFill>
                  <a:schemeClr val="dk1"/>
                </a:solidFill>
              </a:rPr>
              <a:t> über das gemalte Bild aus:</a:t>
            </a:r>
            <a:r>
              <a:rPr lang="de-DE" dirty="0"/>
              <a:t> </a:t>
            </a:r>
            <a:br>
              <a:rPr lang="de-DE" dirty="0"/>
            </a:br>
            <a:r>
              <a:rPr lang="de-DE" dirty="0">
                <a:solidFill>
                  <a:schemeClr val="dk1"/>
                </a:solidFill>
              </a:rPr>
              <a:t>Welche Wege und Formen sind erkennbar? (Zickzack, kurvig…)</a:t>
            </a:r>
            <a:endParaRPr lang="de-DE" dirty="0"/>
          </a:p>
        </p:txBody>
      </p:sp>
      <p:sp>
        <p:nvSpPr>
          <p:cNvPr id="14" name="Textfeld 13">
            <a:extLst>
              <a:ext uri="{FF2B5EF4-FFF2-40B4-BE49-F238E27FC236}">
                <a16:creationId xmlns:a16="http://schemas.microsoft.com/office/drawing/2014/main" id="{AEB8BA61-147D-4645-86FA-9B853C8582EE}"/>
              </a:ext>
            </a:extLst>
          </p:cNvPr>
          <p:cNvSpPr txBox="1"/>
          <p:nvPr/>
        </p:nvSpPr>
        <p:spPr bwMode="auto">
          <a:xfrm>
            <a:off x="2927648" y="5515616"/>
            <a:ext cx="6614448" cy="646331"/>
          </a:xfrm>
          <a:prstGeom prst="rect">
            <a:avLst/>
          </a:prstGeom>
          <a:noFill/>
        </p:spPr>
        <p:txBody>
          <a:bodyPr wrap="square" rtlCol="0">
            <a:spAutoFit/>
          </a:bodyPr>
          <a:lstStyle/>
          <a:p>
            <a:pPr marL="342000" indent="-342000"/>
            <a:r>
              <a:rPr lang="de-DE" dirty="0">
                <a:solidFill>
                  <a:schemeClr val="dk1"/>
                </a:solidFill>
              </a:rPr>
              <a:t>4.   Tauscht euch </a:t>
            </a:r>
            <a:r>
              <a:rPr lang="de-DE" b="1" dirty="0">
                <a:solidFill>
                  <a:schemeClr val="dk1"/>
                </a:solidFill>
              </a:rPr>
              <a:t>ohne</a:t>
            </a:r>
            <a:r>
              <a:rPr lang="de-DE" dirty="0">
                <a:solidFill>
                  <a:schemeClr val="dk1"/>
                </a:solidFill>
              </a:rPr>
              <a:t> </a:t>
            </a:r>
            <a:r>
              <a:rPr lang="de-DE" b="1" dirty="0">
                <a:solidFill>
                  <a:schemeClr val="dk1"/>
                </a:solidFill>
              </a:rPr>
              <a:t>Brille</a:t>
            </a:r>
            <a:r>
              <a:rPr lang="de-DE" dirty="0">
                <a:solidFill>
                  <a:schemeClr val="dk1"/>
                </a:solidFill>
              </a:rPr>
              <a:t> über das gemalte Bild aus:</a:t>
            </a:r>
            <a:r>
              <a:rPr lang="de-DE" dirty="0"/>
              <a:t> </a:t>
            </a:r>
            <a:br>
              <a:rPr lang="de-DE" dirty="0"/>
            </a:br>
            <a:r>
              <a:rPr lang="de-DE" dirty="0">
                <a:solidFill>
                  <a:schemeClr val="dk1"/>
                </a:solidFill>
              </a:rPr>
              <a:t>Welche Wege und Formen sind erkennbar? (Zickzack, kurvig…)</a:t>
            </a:r>
            <a:endParaRPr lang="de-DE" dirty="0"/>
          </a:p>
        </p:txBody>
      </p:sp>
      <p:sp>
        <p:nvSpPr>
          <p:cNvPr id="16" name="Rechteck 15">
            <a:extLst>
              <a:ext uri="{FF2B5EF4-FFF2-40B4-BE49-F238E27FC236}">
                <a16:creationId xmlns:a16="http://schemas.microsoft.com/office/drawing/2014/main" id="{7F7D6730-C1C5-4BA6-89FD-BF00C4710CA3}"/>
              </a:ext>
            </a:extLst>
          </p:cNvPr>
          <p:cNvSpPr/>
          <p:nvPr/>
        </p:nvSpPr>
        <p:spPr bwMode="auto">
          <a:xfrm>
            <a:off x="3143672" y="-5762"/>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Titel 1">
            <a:extLst>
              <a:ext uri="{FF2B5EF4-FFF2-40B4-BE49-F238E27FC236}">
                <a16:creationId xmlns:a16="http://schemas.microsoft.com/office/drawing/2014/main" id="{874C5056-B1A7-4E80-8D21-6AF1E194478B}"/>
              </a:ext>
            </a:extLst>
          </p:cNvPr>
          <p:cNvSpPr txBox="1">
            <a:spLocks/>
          </p:cNvSpPr>
          <p:nvPr/>
        </p:nvSpPr>
        <p:spPr bwMode="auto">
          <a:xfrm>
            <a:off x="3275348" y="69012"/>
            <a:ext cx="879731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Einführung 			2/2 	Exploration in Open </a:t>
            </a:r>
            <a:r>
              <a:rPr lang="de-DE" sz="3000" dirty="0" err="1">
                <a:latin typeface="Aptos" panose="020B0004020202020204" pitchFamily="34" charset="0"/>
              </a:rPr>
              <a:t>Brush</a:t>
            </a:r>
            <a:endParaRPr lang="de-DE" sz="3000" dirty="0">
              <a:latin typeface="Aptos" panose="020B0004020202020204" pitchFamily="34" charset="0"/>
            </a:endParaRPr>
          </a:p>
        </p:txBody>
      </p:sp>
      <p:sp>
        <p:nvSpPr>
          <p:cNvPr id="22" name="Rechteck 21">
            <a:extLst>
              <a:ext uri="{FF2B5EF4-FFF2-40B4-BE49-F238E27FC236}">
                <a16:creationId xmlns:a16="http://schemas.microsoft.com/office/drawing/2014/main" id="{C749DDFB-CD10-4C30-AD61-C1B502286D1B}"/>
              </a:ext>
            </a:extLst>
          </p:cNvPr>
          <p:cNvSpPr/>
          <p:nvPr/>
        </p:nvSpPr>
        <p:spPr bwMode="auto">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sp>
        <p:nvSpPr>
          <p:cNvPr id="24" name="Textfeld 23">
            <a:extLst>
              <a:ext uri="{FF2B5EF4-FFF2-40B4-BE49-F238E27FC236}">
                <a16:creationId xmlns:a16="http://schemas.microsoft.com/office/drawing/2014/main" id="{02B7734B-4BB8-48B4-96E2-4C58F7FB4755}"/>
              </a:ext>
            </a:extLst>
          </p:cNvPr>
          <p:cNvSpPr txBox="1"/>
          <p:nvPr/>
        </p:nvSpPr>
        <p:spPr bwMode="auto">
          <a:xfrm>
            <a:off x="11208568" y="6376208"/>
            <a:ext cx="864096" cy="369332"/>
          </a:xfrm>
          <a:prstGeom prst="rect">
            <a:avLst/>
          </a:prstGeom>
          <a:noFill/>
        </p:spPr>
        <p:txBody>
          <a:bodyPr wrap="square" rtlCol="0">
            <a:spAutoFit/>
          </a:bodyPr>
          <a:lstStyle/>
          <a:p>
            <a:r>
              <a:rPr lang="de-DE" b="1" dirty="0"/>
              <a:t>Karte 2 </a:t>
            </a:r>
          </a:p>
        </p:txBody>
      </p:sp>
      <p:sp>
        <p:nvSpPr>
          <p:cNvPr id="25" name="Ellipse 24">
            <a:extLst>
              <a:ext uri="{FF2B5EF4-FFF2-40B4-BE49-F238E27FC236}">
                <a16:creationId xmlns:a16="http://schemas.microsoft.com/office/drawing/2014/main" id="{739CAA54-B519-44DA-8F9B-1C4C4219105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a:extLst>
              <a:ext uri="{FF2B5EF4-FFF2-40B4-BE49-F238E27FC236}">
                <a16:creationId xmlns:a16="http://schemas.microsoft.com/office/drawing/2014/main" id="{15AACDCF-A0BE-4B4F-B743-57EA3F379C3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110079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0247997D-B94B-2153-8AC0-A06FD5ADA47F}"/>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F8474F7D-9706-FD77-EF82-DCF9096BC980}"/>
              </a:ext>
            </a:extLst>
          </p:cNvPr>
          <p:cNvSpPr txBox="1">
            <a:spLocks/>
          </p:cNvSpPr>
          <p:nvPr/>
        </p:nvSpPr>
        <p:spPr bwMode="auto">
          <a:xfrm>
            <a:off x="2217337" y="1628800"/>
            <a:ext cx="9577064" cy="424847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latin typeface="Aptos" panose="020B0004020202020204" pitchFamily="34" charset="0"/>
              </a:rPr>
              <a:t>1.</a:t>
            </a:r>
            <a:r>
              <a:rPr lang="de-DE" sz="22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Du startest </a:t>
            </a:r>
            <a:r>
              <a:rPr lang="de-DE" sz="1800" b="1" dirty="0">
                <a:solidFill>
                  <a:srgbClr val="000000"/>
                </a:solidFill>
                <a:latin typeface="Aptos" panose="020B0004020202020204" pitchFamily="34" charset="0"/>
              </a:rPr>
              <a:t>mit</a:t>
            </a:r>
            <a:r>
              <a:rPr lang="de-DE" sz="1800" dirty="0">
                <a:solidFill>
                  <a:srgbClr val="000000"/>
                </a:solidFill>
                <a:effectLst/>
                <a:latin typeface="Aptos" panose="020B0004020202020204" pitchFamily="34" charset="0"/>
              </a:rPr>
              <a:t> der VR-Brille.</a:t>
            </a:r>
            <a:r>
              <a:rPr lang="de-DE" sz="1800" dirty="0">
                <a:latin typeface="Aptos" panose="020B0004020202020204" pitchFamily="34" charset="0"/>
              </a:rPr>
              <a:t> </a:t>
            </a:r>
            <a:r>
              <a:rPr lang="de-DE" sz="1800" dirty="0">
                <a:solidFill>
                  <a:srgbClr val="000000"/>
                </a:solidFill>
                <a:effectLst/>
                <a:latin typeface="Aptos" panose="020B0004020202020204" pitchFamily="34" charset="0"/>
              </a:rPr>
              <a:t>Zeichne auf </a:t>
            </a:r>
            <a:r>
              <a:rPr lang="de-DE" sz="1800" i="1" dirty="0">
                <a:solidFill>
                  <a:srgbClr val="000000"/>
                </a:solidFill>
                <a:effectLst/>
                <a:latin typeface="Aptos" panose="020B0004020202020204" pitchFamily="34" charset="0"/>
              </a:rPr>
              <a:t>unterster Ebene, am Boden</a:t>
            </a:r>
            <a:r>
              <a:rPr lang="de-DE" sz="1800" dirty="0">
                <a:solidFill>
                  <a:srgbClr val="000000"/>
                </a:solidFill>
                <a:effectLst/>
                <a:latin typeface="Aptos" panose="020B0004020202020204" pitchFamily="34" charset="0"/>
              </a:rPr>
              <a:t> einen 	</a:t>
            </a:r>
            <a:r>
              <a:rPr lang="de-DE" sz="1800" b="1" dirty="0">
                <a:solidFill>
                  <a:srgbClr val="000000"/>
                </a:solidFill>
                <a:effectLst/>
                <a:latin typeface="Aptos" panose="020B0004020202020204" pitchFamily="34" charset="0"/>
              </a:rPr>
              <a:t>kurvigen, 	offenen </a:t>
            </a:r>
            <a:r>
              <a:rPr lang="de-DE" sz="1800" b="1" dirty="0" err="1">
                <a:solidFill>
                  <a:srgbClr val="000000"/>
                </a:solidFill>
                <a:effectLst/>
                <a:latin typeface="Aptos" panose="020B0004020202020204" pitchFamily="34" charset="0"/>
              </a:rPr>
              <a:t>Raumweg</a:t>
            </a:r>
            <a:r>
              <a:rPr lang="de-DE" sz="1800" dirty="0">
                <a:solidFill>
                  <a:srgbClr val="000000"/>
                </a:solidFill>
                <a:latin typeface="Aptos" panose="020B0004020202020204" pitchFamily="34" charset="0"/>
              </a:rPr>
              <a:t>.</a:t>
            </a:r>
            <a:r>
              <a:rPr lang="de-DE" sz="1800" b="1"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Nutze die gesamte Fläche des Guardian.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2. </a:t>
            </a:r>
            <a:r>
              <a:rPr lang="de-DE" sz="1800" dirty="0">
                <a:solidFill>
                  <a:srgbClr val="000000"/>
                </a:solidFill>
                <a:effectLst/>
                <a:latin typeface="Aptos" panose="020B0004020202020204" pitchFamily="34" charset="0"/>
              </a:rPr>
              <a:t>a)	</a:t>
            </a:r>
            <a:r>
              <a:rPr lang="de-DE" sz="1800" dirty="0">
                <a:solidFill>
                  <a:srgbClr val="000000"/>
                </a:solidFill>
                <a:latin typeface="Aptos" panose="020B0004020202020204" pitchFamily="34" charset="0"/>
              </a:rPr>
              <a:t>Überreiche die Brille</a:t>
            </a:r>
            <a:r>
              <a:rPr lang="de-DE" sz="1800" dirty="0">
                <a:solidFill>
                  <a:srgbClr val="000000"/>
                </a:solidFill>
                <a:effectLst/>
                <a:latin typeface="Aptos" panose="020B0004020202020204" pitchFamily="34" charset="0"/>
              </a:rPr>
              <a:t>. Dein Teammitglied läuft jetzt deinen Parcours ab. </a:t>
            </a:r>
            <a:r>
              <a:rPr lang="de-DE" sz="1800" dirty="0">
                <a:solidFill>
                  <a:srgbClr val="000000"/>
                </a:solidFill>
                <a:latin typeface="Aptos" panose="020B0004020202020204" pitchFamily="34" charset="0"/>
              </a:rPr>
              <a:t>Warte zwei 	Durchläufe. Dann gib deinem Teammitglied vor, welche 	Bewegungsrichtung genutzt 	werden soll – zum Bespiel: rückwärts/ vorwärts/ seitwärts.</a:t>
            </a:r>
          </a:p>
          <a:p>
            <a:endParaRPr lang="de-DE" sz="1800" dirty="0">
              <a:solidFill>
                <a:srgbClr val="000000"/>
              </a:solidFill>
              <a:latin typeface="Aptos" panose="020B0004020202020204" pitchFamily="34" charset="0"/>
            </a:endParaRPr>
          </a:p>
          <a:p>
            <a:r>
              <a:rPr lang="de-DE" sz="1800" dirty="0">
                <a:solidFill>
                  <a:srgbClr val="000000"/>
                </a:solidFill>
                <a:effectLst/>
                <a:latin typeface="Aptos" panose="020B0004020202020204" pitchFamily="34" charset="0"/>
              </a:rPr>
              <a:t>b)	Gib jetzt deinem Teammitglied vor, in welchem Tempo der Parcours zu durchlaufen ist	</a:t>
            </a:r>
            <a:r>
              <a:rPr lang="de-DE" sz="1800" dirty="0">
                <a:solidFill>
                  <a:srgbClr val="000000"/>
                </a:solidFill>
                <a:latin typeface="Aptos" panose="020B0004020202020204" pitchFamily="34" charset="0"/>
              </a:rPr>
              <a:t>(einfach, doppelt, halb, Zeitlupe, Turbo).</a:t>
            </a:r>
          </a:p>
          <a:p>
            <a:pPr marL="342900" indent="-342900">
              <a:buAutoNum type="alphaLcParenR" startAt="2"/>
            </a:pPr>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c)	Verbinde die Impulse Bewegungsrichtung und Tempo. Rufe zum Beispiel </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vorwärts-Turbo oder seitwärts-Zeitlupe. Probiere mind. 3 Kombinationen.</a:t>
            </a:r>
          </a:p>
          <a:p>
            <a:endParaRPr lang="de-DE" sz="1800" dirty="0">
              <a:solidFill>
                <a:srgbClr val="000000"/>
              </a:solidFill>
              <a:latin typeface="Aptos" panose="020B0004020202020204" pitchFamily="34" charset="0"/>
            </a:endParaRPr>
          </a:p>
          <a:p>
            <a:r>
              <a:rPr lang="de-DE" sz="1800" dirty="0">
                <a:solidFill>
                  <a:srgbClr val="000000"/>
                </a:solidFill>
                <a:effectLst/>
                <a:latin typeface="Aptos" panose="020B0004020202020204" pitchFamily="34" charset="0"/>
              </a:rPr>
              <a:t>3.       	Jetzt gestaltet dein Teammitglied einen Parcours für dich. Achte dabei auf </a:t>
            </a: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	dein Teammitglied. Kannst du erraten, was in den virtuellen Raum gemalt wird?</a:t>
            </a: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8C098EB3-DDD1-4D80-8854-A00B79ADAA15}"/>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4BD5FCB0-79A0-4957-AD8C-67E257C43BE4}"/>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E1BE6843-D96E-415C-9EFA-CD5F541F7DC4}"/>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1/3 				Person B </a:t>
              </a:r>
            </a:p>
          </p:txBody>
        </p:sp>
        <p:sp>
          <p:nvSpPr>
            <p:cNvPr id="14" name="Rechteck 13">
              <a:extLst>
                <a:ext uri="{FF2B5EF4-FFF2-40B4-BE49-F238E27FC236}">
                  <a16:creationId xmlns:a16="http://schemas.microsoft.com/office/drawing/2014/main" id="{64A8582E-B0A6-4085-A277-0B20014E3D4A}"/>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BED1288B-9723-F867-7A2D-C6BA79AA5696}"/>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293000"/>
            <a:ext cx="1698972" cy="1698972"/>
          </a:xfrm>
          <a:prstGeom prst="rect">
            <a:avLst/>
          </a:prstGeom>
        </p:spPr>
      </p:pic>
      <p:pic>
        <p:nvPicPr>
          <p:cNvPr id="3" name="Grafik 2">
            <a:extLst>
              <a:ext uri="{FF2B5EF4-FFF2-40B4-BE49-F238E27FC236}">
                <a16:creationId xmlns:a16="http://schemas.microsoft.com/office/drawing/2014/main" id="{7B83D5CA-F05E-3888-3211-750C5805DFFA}"/>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213993" y="1110801"/>
            <a:ext cx="1993575" cy="1993575"/>
          </a:xfrm>
          <a:prstGeom prst="rect">
            <a:avLst/>
          </a:prstGeom>
        </p:spPr>
      </p:pic>
      <p:sp>
        <p:nvSpPr>
          <p:cNvPr id="17" name="Textfeld 16">
            <a:extLst>
              <a:ext uri="{FF2B5EF4-FFF2-40B4-BE49-F238E27FC236}">
                <a16:creationId xmlns:a16="http://schemas.microsoft.com/office/drawing/2014/main" id="{A14D342F-DB27-4188-9F06-032278163933}"/>
              </a:ext>
            </a:extLst>
          </p:cNvPr>
          <p:cNvSpPr txBox="1"/>
          <p:nvPr/>
        </p:nvSpPr>
        <p:spPr bwMode="auto">
          <a:xfrm>
            <a:off x="11208568" y="6376208"/>
            <a:ext cx="864096" cy="369332"/>
          </a:xfrm>
          <a:prstGeom prst="rect">
            <a:avLst/>
          </a:prstGeom>
          <a:noFill/>
        </p:spPr>
        <p:txBody>
          <a:bodyPr wrap="square" rtlCol="0">
            <a:spAutoFit/>
          </a:bodyPr>
          <a:lstStyle/>
          <a:p>
            <a:r>
              <a:rPr lang="de-DE" b="1" dirty="0"/>
              <a:t>Karte 3 </a:t>
            </a:r>
          </a:p>
        </p:txBody>
      </p:sp>
      <p:sp>
        <p:nvSpPr>
          <p:cNvPr id="15" name="Ellipse 14">
            <a:extLst>
              <a:ext uri="{FF2B5EF4-FFF2-40B4-BE49-F238E27FC236}">
                <a16:creationId xmlns:a16="http://schemas.microsoft.com/office/drawing/2014/main" id="{AC4F281D-A5E4-40CF-87C0-DB74B9DB2987}"/>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Grafik 15">
            <a:extLst>
              <a:ext uri="{FF2B5EF4-FFF2-40B4-BE49-F238E27FC236}">
                <a16:creationId xmlns:a16="http://schemas.microsoft.com/office/drawing/2014/main" id="{CB13380E-093B-4F15-8BC1-F88C8F08985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419715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3329418-7AE8-2F07-684B-8F2B9ACA090C}"/>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31D21C8-B381-3058-6735-02DD2D469482}"/>
              </a:ext>
            </a:extLst>
          </p:cNvPr>
          <p:cNvSpPr txBox="1">
            <a:spLocks/>
          </p:cNvSpPr>
          <p:nvPr/>
        </p:nvSpPr>
        <p:spPr bwMode="auto">
          <a:xfrm>
            <a:off x="2199327" y="1124745"/>
            <a:ext cx="9577062" cy="4968551"/>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1800" dirty="0">
                <a:solidFill>
                  <a:srgbClr val="000000"/>
                </a:solidFill>
                <a:latin typeface="Aptos" panose="020B0004020202020204" pitchFamily="34" charset="0"/>
              </a:rPr>
              <a:t>4. a)	</a:t>
            </a:r>
            <a:r>
              <a:rPr lang="de-DE" sz="1800" dirty="0">
                <a:solidFill>
                  <a:srgbClr val="000000"/>
                </a:solidFill>
                <a:effectLst/>
                <a:latin typeface="Aptos" panose="020B0004020202020204" pitchFamily="34" charset="0"/>
              </a:rPr>
              <a:t>Nun setzt du die </a:t>
            </a:r>
            <a:r>
              <a:rPr lang="de-DE" sz="1800" b="1" dirty="0">
                <a:solidFill>
                  <a:srgbClr val="000000"/>
                </a:solidFill>
                <a:effectLst/>
                <a:latin typeface="Aptos" panose="020B0004020202020204" pitchFamily="34" charset="0"/>
              </a:rPr>
              <a:t>VR-Brille auf</a:t>
            </a:r>
            <a:r>
              <a:rPr lang="de-DE" sz="1800" dirty="0">
                <a:solidFill>
                  <a:srgbClr val="000000"/>
                </a:solidFill>
                <a:effectLst/>
                <a:latin typeface="Aptos" panose="020B0004020202020204" pitchFamily="34" charset="0"/>
              </a:rPr>
              <a:t>. </a:t>
            </a:r>
            <a:r>
              <a:rPr lang="de-DE" sz="1800" dirty="0">
                <a:solidFill>
                  <a:srgbClr val="000000"/>
                </a:solidFill>
                <a:latin typeface="Aptos" panose="020B0004020202020204" pitchFamily="34" charset="0"/>
              </a:rPr>
              <a:t>L</a:t>
            </a:r>
            <a:r>
              <a:rPr lang="de-DE" sz="1800" dirty="0">
                <a:solidFill>
                  <a:srgbClr val="000000"/>
                </a:solidFill>
                <a:effectLst/>
                <a:latin typeface="Aptos" panose="020B0004020202020204" pitchFamily="34" charset="0"/>
              </a:rPr>
              <a:t>aufe den Parcours ab. N</a:t>
            </a:r>
            <a:r>
              <a:rPr lang="de-DE" sz="1800" dirty="0">
                <a:solidFill>
                  <a:srgbClr val="000000"/>
                </a:solidFill>
                <a:latin typeface="Aptos" panose="020B0004020202020204" pitchFamily="34" charset="0"/>
              </a:rPr>
              <a:t>ach zwei Durchläufen gibt dein 	Teammitglied eine Bewegungsrichtung vor, die du umsetzt – zum Beispiel: 	rückwärts/ 	vorwärts/ seitwärts.</a:t>
            </a:r>
            <a:br>
              <a:rPr lang="de-DE" sz="1800" dirty="0">
                <a:solidFill>
                  <a:srgbClr val="000000"/>
                </a:solidFill>
                <a:latin typeface="Aptos" panose="020B0004020202020204" pitchFamily="34" charset="0"/>
              </a:rPr>
            </a:br>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b)	Höre auf die Impulse zur Tempoveränderung (einfach, doppelt, halb, Zeitlupe oder 	Turbo – so schnell wie du kannst) deines Teammitglieds und setze sie um.</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c)	Jetzt werden die Impulse Bewegungsrichtung und Tempo verbunden. Setze die 	Kombination um, die dir zugerufen wird. Setz am Ende die Brille ab und tausche dich 	mit 	deinem Teammitglied aus.</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5)	Habt ihr weitere Ideen wie ihr die Bewegung und Wege, zum Beispiel in den 		Raumebenen (tief - mittel - hoch) oder durch andere Raumformen, variieren könnt? </a:t>
            </a:r>
          </a:p>
          <a:p>
            <a:pPr marL="342900" indent="-342900">
              <a:buAutoNum type="arabicParenR" startAt="5"/>
            </a:pPr>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	- Wie könnt ihr euch auf unterschiedlichen Ebenen bewegen?</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Was ist ein Beispiel für eine offene </a:t>
            </a:r>
            <a:r>
              <a:rPr lang="de-DE" sz="1800" dirty="0" err="1">
                <a:solidFill>
                  <a:srgbClr val="000000"/>
                </a:solidFill>
                <a:latin typeface="Aptos" panose="020B0004020202020204" pitchFamily="34" charset="0"/>
              </a:rPr>
              <a:t>Raumform</a:t>
            </a:r>
            <a:r>
              <a:rPr lang="de-DE" sz="1800" dirty="0">
                <a:solidFill>
                  <a:srgbClr val="000000"/>
                </a:solidFill>
                <a:latin typeface="Aptos" panose="020B0004020202020204" pitchFamily="34" charset="0"/>
              </a:rPr>
              <a:t>?</a:t>
            </a:r>
          </a:p>
          <a:p>
            <a:r>
              <a:rPr lang="de-DE" sz="1800" dirty="0">
                <a:solidFill>
                  <a:srgbClr val="000000"/>
                </a:solidFill>
                <a:latin typeface="Aptos" panose="020B0004020202020204" pitchFamily="34" charset="0"/>
              </a:rPr>
              <a:t>	- Was ist eine geschlossene </a:t>
            </a:r>
            <a:r>
              <a:rPr lang="de-DE" sz="1800" dirty="0" err="1">
                <a:solidFill>
                  <a:srgbClr val="000000"/>
                </a:solidFill>
                <a:latin typeface="Aptos" panose="020B0004020202020204" pitchFamily="34" charset="0"/>
              </a:rPr>
              <a:t>Raumform</a:t>
            </a:r>
            <a:r>
              <a:rPr lang="de-DE" sz="1800" dirty="0">
                <a:solidFill>
                  <a:srgbClr val="000000"/>
                </a:solidFill>
                <a:latin typeface="Aptos" panose="020B0004020202020204" pitchFamily="34" charset="0"/>
              </a:rPr>
              <a:t>?</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Überlegt zusammen und tauscht euch miteinander aus!</a:t>
            </a:r>
            <a:br>
              <a:rPr lang="de-DE" sz="2200" dirty="0">
                <a:solidFill>
                  <a:srgbClr val="000000"/>
                </a:solidFill>
                <a:latin typeface="Aptos" panose="020B0004020202020204" pitchFamily="34" charset="0"/>
              </a:rPr>
            </a:br>
            <a:endParaRPr lang="de-DE" sz="2200" dirty="0">
              <a:solidFill>
                <a:srgbClr val="000000"/>
              </a:solidFill>
              <a:latin typeface="Aptos" panose="020B0004020202020204" pitchFamily="34" charset="0"/>
            </a:endParaRPr>
          </a:p>
          <a:p>
            <a:r>
              <a:rPr lang="de-DE" sz="2200" dirty="0">
                <a:solidFill>
                  <a:srgbClr val="000000"/>
                </a:solidFill>
                <a:effectLst/>
                <a:latin typeface="Aptos" panose="020B0004020202020204" pitchFamily="34" charset="0"/>
              </a:rPr>
              <a:t>	</a:t>
            </a:r>
            <a:br>
              <a:rPr lang="de-DE" sz="10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10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a:t>
            </a:r>
            <a:endParaRPr lang="de-DE" sz="2200" dirty="0">
              <a:latin typeface="Aptos" panose="020B0004020202020204" pitchFamily="34" charset="0"/>
            </a:endParaRPr>
          </a:p>
        </p:txBody>
      </p:sp>
      <p:grpSp>
        <p:nvGrpSpPr>
          <p:cNvPr id="10" name="Gruppieren 9">
            <a:extLst>
              <a:ext uri="{FF2B5EF4-FFF2-40B4-BE49-F238E27FC236}">
                <a16:creationId xmlns:a16="http://schemas.microsoft.com/office/drawing/2014/main" id="{870EB516-BA97-4FDF-81BD-6B8CDD8111D0}"/>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F10FDB54-3014-4F6C-88A0-3BCE6456247F}"/>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itel 1">
              <a:extLst>
                <a:ext uri="{FF2B5EF4-FFF2-40B4-BE49-F238E27FC236}">
                  <a16:creationId xmlns:a16="http://schemas.microsoft.com/office/drawing/2014/main" id="{521C7FA2-3470-48C0-B578-87348DEEE0D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2/3				Person B </a:t>
              </a:r>
            </a:p>
          </p:txBody>
        </p:sp>
        <p:sp>
          <p:nvSpPr>
            <p:cNvPr id="14" name="Rechteck 13">
              <a:extLst>
                <a:ext uri="{FF2B5EF4-FFF2-40B4-BE49-F238E27FC236}">
                  <a16:creationId xmlns:a16="http://schemas.microsoft.com/office/drawing/2014/main" id="{6BDC5B78-AE92-460A-8B3A-68C62B808AD1}"/>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7" name="Grafik 6">
            <a:extLst>
              <a:ext uri="{FF2B5EF4-FFF2-40B4-BE49-F238E27FC236}">
                <a16:creationId xmlns:a16="http://schemas.microsoft.com/office/drawing/2014/main" id="{0FB7180D-C40A-EF78-9919-249C95D9B093}"/>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293000"/>
            <a:ext cx="1698972" cy="1698972"/>
          </a:xfrm>
          <a:prstGeom prst="rect">
            <a:avLst/>
          </a:prstGeom>
        </p:spPr>
      </p:pic>
      <p:pic>
        <p:nvPicPr>
          <p:cNvPr id="16" name="Grafik 15">
            <a:extLst>
              <a:ext uri="{FF2B5EF4-FFF2-40B4-BE49-F238E27FC236}">
                <a16:creationId xmlns:a16="http://schemas.microsoft.com/office/drawing/2014/main" id="{517454B2-F2C1-18BE-A314-9EC5612438C7}"/>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213993" y="1110801"/>
            <a:ext cx="1993575" cy="1993575"/>
          </a:xfrm>
          <a:prstGeom prst="rect">
            <a:avLst/>
          </a:prstGeom>
        </p:spPr>
      </p:pic>
      <p:sp>
        <p:nvSpPr>
          <p:cNvPr id="18" name="Textfeld 17">
            <a:extLst>
              <a:ext uri="{FF2B5EF4-FFF2-40B4-BE49-F238E27FC236}">
                <a16:creationId xmlns:a16="http://schemas.microsoft.com/office/drawing/2014/main" id="{2A7FF3F5-CC6D-40B3-80C9-5272011C2B02}"/>
              </a:ext>
            </a:extLst>
          </p:cNvPr>
          <p:cNvSpPr txBox="1"/>
          <p:nvPr/>
        </p:nvSpPr>
        <p:spPr bwMode="auto">
          <a:xfrm>
            <a:off x="11208568" y="6376208"/>
            <a:ext cx="864096" cy="369332"/>
          </a:xfrm>
          <a:prstGeom prst="rect">
            <a:avLst/>
          </a:prstGeom>
          <a:noFill/>
        </p:spPr>
        <p:txBody>
          <a:bodyPr wrap="square" rtlCol="0">
            <a:spAutoFit/>
          </a:bodyPr>
          <a:lstStyle/>
          <a:p>
            <a:r>
              <a:rPr lang="de-DE" b="1" dirty="0"/>
              <a:t>Karte 4 </a:t>
            </a:r>
          </a:p>
        </p:txBody>
      </p:sp>
      <p:sp>
        <p:nvSpPr>
          <p:cNvPr id="11" name="Ellipse 10">
            <a:extLst>
              <a:ext uri="{FF2B5EF4-FFF2-40B4-BE49-F238E27FC236}">
                <a16:creationId xmlns:a16="http://schemas.microsoft.com/office/drawing/2014/main" id="{78C30323-367F-4E33-90C0-96129F47998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Grafik 16">
            <a:extLst>
              <a:ext uri="{FF2B5EF4-FFF2-40B4-BE49-F238E27FC236}">
                <a16:creationId xmlns:a16="http://schemas.microsoft.com/office/drawing/2014/main" id="{FD815B6A-C52B-40B8-858F-590638B5BAD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3862500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111548B-AEAE-C336-D192-4EA6B03EC7C4}"/>
            </a:ext>
          </a:extLst>
        </p:cNvPr>
        <p:cNvGrpSpPr/>
        <p:nvPr/>
      </p:nvGrpSpPr>
      <p:grpSpPr bwMode="auto">
        <a:xfrm>
          <a:off x="0" y="0"/>
          <a:ext cx="0" cy="0"/>
          <a:chOff x="0" y="0"/>
          <a:chExt cx="0" cy="0"/>
        </a:xfrm>
      </p:grpSpPr>
      <p:pic>
        <p:nvPicPr>
          <p:cNvPr id="7" name="Grafik 6">
            <a:extLst>
              <a:ext uri="{FF2B5EF4-FFF2-40B4-BE49-F238E27FC236}">
                <a16:creationId xmlns:a16="http://schemas.microsoft.com/office/drawing/2014/main" id="{93C80879-BE14-6264-8523-F8ACB0257E8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097831"/>
            <a:ext cx="1698972" cy="1698972"/>
          </a:xfrm>
          <a:prstGeom prst="rect">
            <a:avLst/>
          </a:prstGeom>
        </p:spPr>
      </p:pic>
      <p:grpSp>
        <p:nvGrpSpPr>
          <p:cNvPr id="10" name="Gruppieren 9">
            <a:extLst>
              <a:ext uri="{FF2B5EF4-FFF2-40B4-BE49-F238E27FC236}">
                <a16:creationId xmlns:a16="http://schemas.microsoft.com/office/drawing/2014/main" id="{C3060EA8-A43A-4091-9F64-66A83ECD7C62}"/>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ECD29070-9EF0-44E4-BBD0-74F570C15779}"/>
                </a:ext>
              </a:extLst>
            </p:cNvPr>
            <p:cNvSpPr/>
            <p:nvPr/>
          </p:nvSpPr>
          <p:spPr bwMode="auto">
            <a:xfrm>
              <a:off x="3143672" y="0"/>
              <a:ext cx="9048328" cy="642081"/>
            </a:xfrm>
            <a:prstGeom prst="rect">
              <a:avLst/>
            </a:prstGeom>
            <a:solidFill>
              <a:srgbClr val="00E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95F716E-6F9F-408E-BDE0-1B2B834DBC7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4" name="Titel 3">
            <a:extLst>
              <a:ext uri="{FF2B5EF4-FFF2-40B4-BE49-F238E27FC236}">
                <a16:creationId xmlns:a16="http://schemas.microsoft.com/office/drawing/2014/main" id="{F97C64F5-07EA-1A7E-CC0E-0F54BCE90C0C}"/>
              </a:ext>
            </a:extLst>
          </p:cNvPr>
          <p:cNvSpPr>
            <a:spLocks noGrp="1"/>
          </p:cNvSpPr>
          <p:nvPr>
            <p:ph type="ctrTitle" idx="4294967295"/>
          </p:nvPr>
        </p:nvSpPr>
        <p:spPr bwMode="auto">
          <a:xfrm>
            <a:off x="2212045" y="1268759"/>
            <a:ext cx="9572587" cy="4940615"/>
          </a:xfrm>
          <a:solidFill>
            <a:schemeClr val="bg1"/>
          </a:solidFill>
          <a:ln w="28575">
            <a:noFill/>
          </a:ln>
        </p:spPr>
        <p:txBody>
          <a:bodyPr/>
          <a:lstStyle/>
          <a:p>
            <a:r>
              <a:rPr lang="de-DE" sz="1800" b="1" dirty="0">
                <a:solidFill>
                  <a:srgbClr val="000000"/>
                </a:solidFill>
                <a:latin typeface="Aptos" panose="020B0004020202020204" pitchFamily="34" charset="0"/>
              </a:rPr>
              <a:t>Gestaltungsaufgabe:</a:t>
            </a:r>
            <a:br>
              <a:rPr lang="de-DE" sz="1800" b="1" dirty="0">
                <a:solidFill>
                  <a:srgbClr val="000000"/>
                </a:solidFill>
                <a:latin typeface="Aptos" panose="020B0004020202020204" pitchFamily="34" charset="0"/>
              </a:rPr>
            </a:br>
            <a:br>
              <a:rPr lang="de-DE" sz="1800" b="1" dirty="0">
                <a:solidFill>
                  <a:srgbClr val="000000"/>
                </a:solidFill>
                <a:latin typeface="Aptos" panose="020B0004020202020204" pitchFamily="34" charset="0"/>
              </a:rPr>
            </a:br>
            <a:r>
              <a:rPr lang="de-DE" sz="1800" dirty="0">
                <a:solidFill>
                  <a:srgbClr val="000000"/>
                </a:solidFill>
                <a:latin typeface="Aptos" panose="020B0004020202020204" pitchFamily="34" charset="0"/>
              </a:rPr>
              <a:t>Erinnert euch an die offenen </a:t>
            </a:r>
            <a:r>
              <a:rPr lang="de-DE" sz="1800" dirty="0" err="1">
                <a:solidFill>
                  <a:srgbClr val="000000"/>
                </a:solidFill>
                <a:latin typeface="Aptos" panose="020B0004020202020204" pitchFamily="34" charset="0"/>
              </a:rPr>
              <a:t>Raumwege</a:t>
            </a:r>
            <a:r>
              <a:rPr lang="de-DE" sz="1800" dirty="0">
                <a:solidFill>
                  <a:srgbClr val="000000"/>
                </a:solidFill>
                <a:latin typeface="Aptos" panose="020B0004020202020204" pitchFamily="34" charset="0"/>
              </a:rPr>
              <a:t>, die ihr jeweils ausprobiert habt. Nutzt die Rückseite eurer vorherigen Zeichnung und entwerft einen komplexen </a:t>
            </a:r>
            <a:r>
              <a:rPr lang="de-DE" sz="1800" dirty="0" err="1">
                <a:solidFill>
                  <a:srgbClr val="000000"/>
                </a:solidFill>
                <a:latin typeface="Aptos" panose="020B0004020202020204" pitchFamily="34" charset="0"/>
              </a:rPr>
              <a:t>Raumweg</a:t>
            </a:r>
            <a:r>
              <a:rPr lang="de-DE" sz="1800" dirty="0">
                <a:solidFill>
                  <a:srgbClr val="000000"/>
                </a:solidFill>
                <a:latin typeface="Aptos" panose="020B0004020202020204" pitchFamily="34" charset="0"/>
              </a:rPr>
              <a:t>, der aus vier Abschnitten besteht. Das könnte zum Beispiel so aussehen: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2200" dirty="0">
                <a:effectLst/>
                <a:latin typeface="Aptos" panose="020B0004020202020204" pitchFamily="34" charset="0"/>
              </a:rPr>
            </a:br>
            <a:br>
              <a:rPr lang="de-DE" sz="2200" dirty="0">
                <a:effectLst/>
                <a:latin typeface="Aptos" panose="020B0004020202020204" pitchFamily="34" charset="0"/>
              </a:rPr>
            </a:br>
            <a:r>
              <a:rPr lang="de-DE" sz="2200" dirty="0">
                <a:effectLst/>
                <a:latin typeface="Aptos" panose="020B0004020202020204" pitchFamily="34" charset="0"/>
              </a:rPr>
              <a:t> </a:t>
            </a:r>
            <a:br>
              <a:rPr lang="de-DE" sz="1100" dirty="0">
                <a:effectLst/>
              </a:rPr>
            </a:br>
            <a:br>
              <a:rPr lang="de-DE" sz="1600" dirty="0">
                <a:effectLst/>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endParaRPr lang="de-DE" sz="2200" dirty="0">
              <a:effectLst/>
              <a:latin typeface="Aptos" panose="020B0004020202020204" pitchFamily="34" charset="0"/>
            </a:endParaRPr>
          </a:p>
        </p:txBody>
      </p:sp>
      <p:grpSp>
        <p:nvGrpSpPr>
          <p:cNvPr id="27" name="Gruppieren 26">
            <a:extLst>
              <a:ext uri="{FF2B5EF4-FFF2-40B4-BE49-F238E27FC236}">
                <a16:creationId xmlns:a16="http://schemas.microsoft.com/office/drawing/2014/main" id="{D7B8C5F9-29C0-40CA-A71D-3AB75F2BDCDC}"/>
              </a:ext>
            </a:extLst>
          </p:cNvPr>
          <p:cNvGrpSpPr/>
          <p:nvPr/>
        </p:nvGrpSpPr>
        <p:grpSpPr>
          <a:xfrm>
            <a:off x="2495600" y="3429000"/>
            <a:ext cx="3569172" cy="1939389"/>
            <a:chOff x="3932435" y="3270208"/>
            <a:chExt cx="3569172" cy="1939389"/>
          </a:xfrm>
        </p:grpSpPr>
        <p:sp>
          <p:nvSpPr>
            <p:cNvPr id="16" name="Freihandform: Form 15">
              <a:extLst>
                <a:ext uri="{FF2B5EF4-FFF2-40B4-BE49-F238E27FC236}">
                  <a16:creationId xmlns:a16="http://schemas.microsoft.com/office/drawing/2014/main" id="{BD80A627-111C-43A1-858E-552DD71D519A}"/>
                </a:ext>
              </a:extLst>
            </p:cNvPr>
            <p:cNvSpPr/>
            <p:nvPr/>
          </p:nvSpPr>
          <p:spPr bwMode="auto">
            <a:xfrm rot="17061508">
              <a:off x="3702807" y="3499836"/>
              <a:ext cx="1215691" cy="756436"/>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Bogen 16">
              <a:extLst>
                <a:ext uri="{FF2B5EF4-FFF2-40B4-BE49-F238E27FC236}">
                  <a16:creationId xmlns:a16="http://schemas.microsoft.com/office/drawing/2014/main" id="{8EE18485-87E8-4E11-B700-63ABFB44D1B0}"/>
                </a:ext>
              </a:extLst>
            </p:cNvPr>
            <p:cNvSpPr/>
            <p:nvPr/>
          </p:nvSpPr>
          <p:spPr bwMode="auto">
            <a:xfrm>
              <a:off x="6362211" y="3408241"/>
              <a:ext cx="1139396" cy="956863"/>
            </a:xfrm>
            <a:prstGeom prst="arc">
              <a:avLst>
                <a:gd name="adj1" fmla="val 16200000"/>
                <a:gd name="adj2" fmla="val 5612835"/>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19" name="Verbinder: gewinkelt 18">
              <a:extLst>
                <a:ext uri="{FF2B5EF4-FFF2-40B4-BE49-F238E27FC236}">
                  <a16:creationId xmlns:a16="http://schemas.microsoft.com/office/drawing/2014/main" id="{6479A1DC-8BA7-4F23-B171-409B0DC39850}"/>
                </a:ext>
              </a:extLst>
            </p:cNvPr>
            <p:cNvCxnSpPr>
              <a:cxnSpLocks/>
            </p:cNvCxnSpPr>
            <p:nvPr/>
          </p:nvCxnSpPr>
          <p:spPr bwMode="auto">
            <a:xfrm rot="16200000" flipH="1">
              <a:off x="5390140" y="4545701"/>
              <a:ext cx="1111767" cy="216026"/>
            </a:xfrm>
            <a:prstGeom prst="bentConnector3">
              <a:avLst/>
            </a:prstGeom>
            <a:ln w="28575">
              <a:solidFill>
                <a:schemeClr val="accent3">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Verbinder: gewinkelt 20">
              <a:extLst>
                <a:ext uri="{FF2B5EF4-FFF2-40B4-BE49-F238E27FC236}">
                  <a16:creationId xmlns:a16="http://schemas.microsoft.com/office/drawing/2014/main" id="{C45E717E-2035-4D95-8509-CB2EEA8FE5C5}"/>
                </a:ext>
              </a:extLst>
            </p:cNvPr>
            <p:cNvCxnSpPr/>
            <p:nvPr/>
          </p:nvCxnSpPr>
          <p:spPr bwMode="auto">
            <a:xfrm flipV="1">
              <a:off x="6054034" y="4360110"/>
              <a:ext cx="871466" cy="849486"/>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16F904AF-39A5-49BC-9F4E-68D165B368A2}"/>
                </a:ext>
              </a:extLst>
            </p:cNvPr>
            <p:cNvCxnSpPr>
              <a:cxnSpLocks/>
            </p:cNvCxnSpPr>
            <p:nvPr/>
          </p:nvCxnSpPr>
          <p:spPr bwMode="auto">
            <a:xfrm>
              <a:off x="4753114" y="3350979"/>
              <a:ext cx="1084895" cy="746852"/>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9" name="Textfeld 28">
            <a:extLst>
              <a:ext uri="{FF2B5EF4-FFF2-40B4-BE49-F238E27FC236}">
                <a16:creationId xmlns:a16="http://schemas.microsoft.com/office/drawing/2014/main" id="{1966D827-8C02-42EC-9751-8E5151E2AFB3}"/>
              </a:ext>
            </a:extLst>
          </p:cNvPr>
          <p:cNvSpPr txBox="1"/>
          <p:nvPr/>
        </p:nvSpPr>
        <p:spPr bwMode="auto">
          <a:xfrm>
            <a:off x="6384035" y="2820992"/>
            <a:ext cx="5400598" cy="3416320"/>
          </a:xfrm>
          <a:prstGeom prst="rect">
            <a:avLst/>
          </a:prstGeom>
          <a:noFill/>
        </p:spPr>
        <p:txBody>
          <a:bodyPr wrap="square" rtlCol="0">
            <a:spAutoFit/>
          </a:bodyPr>
          <a:lstStyle/>
          <a:p>
            <a:pPr marL="342900" indent="-342900">
              <a:buAutoNum type="arabicPeriod"/>
            </a:pPr>
            <a:r>
              <a:rPr lang="de-DE" dirty="0">
                <a:solidFill>
                  <a:srgbClr val="000000"/>
                </a:solidFill>
                <a:latin typeface="Aptos" panose="020B0004020202020204" pitchFamily="34" charset="0"/>
              </a:rPr>
              <a:t>Entscheidet an welchem Ende ihr starten möchtet und lauft die Spur mehrfach, zusammen ab - bis ihr sie beide verinnerlicht habt.</a:t>
            </a:r>
          </a:p>
          <a:p>
            <a:pPr marL="342900" indent="-342900">
              <a:buAutoNum type="arabicPeriod"/>
            </a:pPr>
            <a:r>
              <a:rPr lang="de-DE" dirty="0">
                <a:solidFill>
                  <a:srgbClr val="000000"/>
                </a:solidFill>
                <a:latin typeface="Aptos" panose="020B0004020202020204" pitchFamily="34" charset="0"/>
              </a:rPr>
              <a:t>Überlegt euch für jeden Abschnitt eine Fort-bewegungsart. Entscheidet dafür auf welcher Ebene, mit welcher Bewegungsrichtung und in welchem Tempo ihr euch bewegen wollt. </a:t>
            </a:r>
          </a:p>
          <a:p>
            <a:pPr marL="342900" indent="-342900">
              <a:buAutoNum type="arabicPeriod"/>
            </a:pPr>
            <a:r>
              <a:rPr lang="de-DE" dirty="0">
                <a:solidFill>
                  <a:srgbClr val="000000"/>
                </a:solidFill>
                <a:latin typeface="Aptos" panose="020B0004020202020204" pitchFamily="34" charset="0"/>
              </a:rPr>
              <a:t>Gestaltet dabei flüssige Übergänge, um von dem einen zum anderen Abschnitt bzw. zur neuen Bewegung zu kommen. </a:t>
            </a:r>
          </a:p>
          <a:p>
            <a:pPr marL="342900" indent="-342900">
              <a:buAutoNum type="arabicPeriod"/>
            </a:pPr>
            <a:r>
              <a:rPr lang="de-DE" dirty="0">
                <a:solidFill>
                  <a:srgbClr val="000000"/>
                </a:solidFill>
                <a:latin typeface="Aptos" panose="020B0004020202020204" pitchFamily="34" charset="0"/>
              </a:rPr>
              <a:t>Legt so einen kleinen Ablauf fest, den ihr auswendig wiederholen könnt. </a:t>
            </a:r>
            <a:endParaRPr lang="de-DE" dirty="0"/>
          </a:p>
        </p:txBody>
      </p:sp>
      <p:pic>
        <p:nvPicPr>
          <p:cNvPr id="18" name="Grafik 17">
            <a:extLst>
              <a:ext uri="{FF2B5EF4-FFF2-40B4-BE49-F238E27FC236}">
                <a16:creationId xmlns:a16="http://schemas.microsoft.com/office/drawing/2014/main" id="{792ACBC9-07F8-4D4A-87AA-E9527F456816}"/>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218469" y="837258"/>
            <a:ext cx="1993575" cy="1993575"/>
          </a:xfrm>
          <a:prstGeom prst="rect">
            <a:avLst/>
          </a:prstGeom>
        </p:spPr>
      </p:pic>
      <p:sp>
        <p:nvSpPr>
          <p:cNvPr id="22" name="Textfeld 21">
            <a:extLst>
              <a:ext uri="{FF2B5EF4-FFF2-40B4-BE49-F238E27FC236}">
                <a16:creationId xmlns:a16="http://schemas.microsoft.com/office/drawing/2014/main" id="{C0DB92AF-0DB4-4A3F-89D2-2E81DE806E9A}"/>
              </a:ext>
            </a:extLst>
          </p:cNvPr>
          <p:cNvSpPr txBox="1"/>
          <p:nvPr/>
        </p:nvSpPr>
        <p:spPr bwMode="auto">
          <a:xfrm>
            <a:off x="11208568" y="6376208"/>
            <a:ext cx="864096" cy="369332"/>
          </a:xfrm>
          <a:prstGeom prst="rect">
            <a:avLst/>
          </a:prstGeom>
          <a:noFill/>
        </p:spPr>
        <p:txBody>
          <a:bodyPr wrap="square" rtlCol="0">
            <a:spAutoFit/>
          </a:bodyPr>
          <a:lstStyle/>
          <a:p>
            <a:r>
              <a:rPr lang="de-DE" b="1" dirty="0"/>
              <a:t>Karte 5 </a:t>
            </a:r>
          </a:p>
        </p:txBody>
      </p:sp>
      <p:sp>
        <p:nvSpPr>
          <p:cNvPr id="24" name="Titel 1">
            <a:extLst>
              <a:ext uri="{FF2B5EF4-FFF2-40B4-BE49-F238E27FC236}">
                <a16:creationId xmlns:a16="http://schemas.microsoft.com/office/drawing/2014/main" id="{A86B46AE-2087-497F-954C-695C9A013AC4}"/>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err="1">
                <a:latin typeface="Aptos" panose="020B0004020202020204" pitchFamily="34" charset="0"/>
              </a:rPr>
              <a:t>Raumwege</a:t>
            </a:r>
            <a:r>
              <a:rPr lang="de-DE" sz="3000" dirty="0">
                <a:latin typeface="Aptos" panose="020B0004020202020204" pitchFamily="34" charset="0"/>
              </a:rPr>
              <a:t> 			3/3				Person B </a:t>
            </a:r>
          </a:p>
        </p:txBody>
      </p:sp>
      <p:sp>
        <p:nvSpPr>
          <p:cNvPr id="25" name="Ellipse 24">
            <a:extLst>
              <a:ext uri="{FF2B5EF4-FFF2-40B4-BE49-F238E27FC236}">
                <a16:creationId xmlns:a16="http://schemas.microsoft.com/office/drawing/2014/main" id="{E8015CC2-BC0B-4B67-91AC-328C5D1CDD9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Grafik 25">
            <a:extLst>
              <a:ext uri="{FF2B5EF4-FFF2-40B4-BE49-F238E27FC236}">
                <a16:creationId xmlns:a16="http://schemas.microsoft.com/office/drawing/2014/main" id="{F3BCD922-F2C7-485F-A0DA-1B6C4012451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4221469337"/>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ln>
          <a:noFill/>
        </a:ln>
      </a:spPr>
      <a:bodyPr/>
      <a:lstStyle/>
      <a:style>
        <a:lnRef idx="2">
          <a:schemeClr val="accent1">
            <a:shade val="50000"/>
          </a:schemeClr>
        </a:lnRef>
        <a:fillRef idx="1">
          <a:schemeClr val="accent1"/>
        </a:fillRef>
        <a:effectRef idx="0">
          <a:schemeClr val="accent1"/>
        </a:effectRef>
        <a:fontRef idx="minor">
          <a:schemeClr val="lt1"/>
        </a:fontRef>
      </a:style>
    </a:spDef>
    <a:lnDef>
      <a:spPr bwMode="auto">
        <a:prstGeom prst="rect">
          <a:avLst/>
        </a:prstGeom>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auto">
        <a:prstGeom prst="rect">
          <a:avLst/>
        </a:prstGeom>
        <a:noFill/>
      </a:spPr>
      <a:bodyPr/>
      <a:lst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3422</Words>
  <Application>Microsoft Office PowerPoint</Application>
  <PresentationFormat>Breitbild</PresentationFormat>
  <Paragraphs>381</Paragraphs>
  <Slides>31</Slides>
  <Notes>29</Notes>
  <HiddenSlides>0</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31</vt:i4>
      </vt:variant>
    </vt:vector>
  </HeadingPairs>
  <TitlesOfParts>
    <vt:vector size="40" baseType="lpstr">
      <vt:lpstr>Aptos</vt:lpstr>
      <vt:lpstr>Arial</vt:lpstr>
      <vt:lpstr>Calibri</vt:lpstr>
      <vt:lpstr>Calibri Light</vt:lpstr>
      <vt:lpstr>Kantumruy Pro</vt:lpstr>
      <vt:lpstr>Kantumruy Pro Medium</vt:lpstr>
      <vt:lpstr>Symbol</vt:lpstr>
      <vt:lpstr>Kompetenzverbund_Digital</vt:lpstr>
      <vt:lpstr>Office</vt:lpstr>
      <vt:lpstr>PowerPoint-Präsentation</vt:lpstr>
      <vt:lpstr>PowerPoint-Präsentation</vt:lpstr>
      <vt:lpstr>PowerPoint-Präsentation</vt:lpstr>
      <vt:lpstr>PowerPoint-Präsentation</vt:lpstr>
      <vt:lpstr>Erkundet mit Hilfe der Technikanleitung, zu zweit, die Funktionen der App Open Brush. Dafür wechselt ihr euch gleich mit der VR-Brille ab. Entscheidet wer von euch A und wer B ist.   Vorgehen:  Person A setzt die Brille auf.         Person B leitet mit Hilfe des Infoblattes an, liest die     Arbeitsaufträge laut vor und passt gut auf Person A auf, da diese    die reale Umgebung außerhalb der VR-Brille nicht sehen kann.  Aufgabe:  Findet heraus wie man in der App zeichnet, Farben verändert,    radiert, vergrößert - verkleinert und den gesamten Screen löscht.   Tauscht die Brille und wiederholt den Vorgang, sodass ihr beide die App kennengelernt haben.  </vt:lpstr>
      <vt:lpstr>PowerPoint-Präsentation</vt:lpstr>
      <vt:lpstr>PowerPoint-Präsentation</vt:lpstr>
      <vt:lpstr>PowerPoint-Präsentation</vt:lpstr>
      <vt:lpstr>Gestaltungsaufgabe:  Erinnert euch an die offenen Raumwege, die ihr jeweils ausprobiert habt. Nutzt die Rückseite eurer vorherigen Zeichnung und entwerft einen komplexen Raumweg, der aus vier Abschnitten besteht. Das könnte zum Beispiel so aussehen: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Miko, Helena</cp:lastModifiedBy>
  <cp:revision>283</cp:revision>
  <dcterms:created xsi:type="dcterms:W3CDTF">2023-12-15T13:22:00Z</dcterms:created>
  <dcterms:modified xsi:type="dcterms:W3CDTF">2026-02-05T01:15:51Z</dcterms:modified>
</cp:coreProperties>
</file>